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34"/>
  </p:notesMasterIdLst>
  <p:handoutMasterIdLst>
    <p:handoutMasterId r:id="rId35"/>
  </p:handoutMasterIdLst>
  <p:sldIdLst>
    <p:sldId id="695" r:id="rId2"/>
    <p:sldId id="756" r:id="rId3"/>
    <p:sldId id="758" r:id="rId4"/>
    <p:sldId id="732" r:id="rId5"/>
    <p:sldId id="790" r:id="rId6"/>
    <p:sldId id="706" r:id="rId7"/>
    <p:sldId id="800" r:id="rId8"/>
    <p:sldId id="784" r:id="rId9"/>
    <p:sldId id="796" r:id="rId10"/>
    <p:sldId id="797" r:id="rId11"/>
    <p:sldId id="804" r:id="rId12"/>
    <p:sldId id="798" r:id="rId13"/>
    <p:sldId id="805" r:id="rId14"/>
    <p:sldId id="811" r:id="rId15"/>
    <p:sldId id="807" r:id="rId16"/>
    <p:sldId id="806" r:id="rId17"/>
    <p:sldId id="769" r:id="rId18"/>
    <p:sldId id="808" r:id="rId19"/>
    <p:sldId id="791" r:id="rId20"/>
    <p:sldId id="772" r:id="rId21"/>
    <p:sldId id="773" r:id="rId22"/>
    <p:sldId id="782" r:id="rId23"/>
    <p:sldId id="775" r:id="rId24"/>
    <p:sldId id="776" r:id="rId25"/>
    <p:sldId id="781" r:id="rId26"/>
    <p:sldId id="786" r:id="rId27"/>
    <p:sldId id="792" r:id="rId28"/>
    <p:sldId id="767" r:id="rId29"/>
    <p:sldId id="787" r:id="rId30"/>
    <p:sldId id="793" r:id="rId31"/>
    <p:sldId id="788" r:id="rId32"/>
    <p:sldId id="673" r:id="rId33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DEF0"/>
    <a:srgbClr val="6FA3B2"/>
    <a:srgbClr val="C4DDF3"/>
    <a:srgbClr val="F9BAA7"/>
    <a:srgbClr val="A0B7E3"/>
    <a:srgbClr val="E0EDFF"/>
    <a:srgbClr val="0065BD"/>
    <a:srgbClr val="8FA3B9"/>
    <a:srgbClr val="0173D0"/>
    <a:srgbClr val="BFD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08" autoAdjust="0"/>
    <p:restoredTop sz="81156" autoAdjust="0"/>
  </p:normalViewPr>
  <p:slideViewPr>
    <p:cSldViewPr>
      <p:cViewPr varScale="1">
        <p:scale>
          <a:sx n="102" d="100"/>
          <a:sy n="102" d="100"/>
        </p:scale>
        <p:origin x="1184" y="192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2720" y="21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sy/Desktop/Thesis/images_thesis/efficiency_com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Estimated time for</a:t>
            </a:r>
            <a:r>
              <a:rPr lang="en-US" b="1" baseline="0" dirty="0">
                <a:solidFill>
                  <a:schemeClr val="tx1"/>
                </a:solidFill>
              </a:rPr>
              <a:t> keyword extraction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9BBA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615-1042-80A5-6CAA763639E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Manual Extraction</c:v>
                </c:pt>
                <c:pt idx="1">
                  <c:v>Our Approach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968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15-1042-80A5-6CAA763639E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85557215"/>
        <c:axId val="902210767"/>
      </c:barChart>
      <c:catAx>
        <c:axId val="8855572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902210767"/>
        <c:crosses val="autoZero"/>
        <c:auto val="1"/>
        <c:lblAlgn val="ctr"/>
        <c:lblOffset val="100"/>
        <c:noMultiLvlLbl val="0"/>
      </c:catAx>
      <c:valAx>
        <c:axId val="902210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in minutes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885557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3T17:46:30.878"/>
    </inkml:context>
    <inkml:brush xml:id="br0">
      <inkml:brushProperty name="width" value="0.2" units="cm"/>
      <inkml:brushProperty name="height" value="0.4" units="cm"/>
      <inkml:brushProperty name="color" value="#F8BAA7"/>
      <inkml:brushProperty name="tip" value="rectangle"/>
      <inkml:brushProperty name="rasterOp" value="maskPen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5T16:31:59.846"/>
    </inkml:context>
    <inkml:brush xml:id="br0">
      <inkml:brushProperty name="width" value="0.2" units="cm"/>
      <inkml:brushProperty name="height" value="0.4" units="cm"/>
      <inkml:brushProperty name="color" value="#F8BAA7"/>
      <inkml:brushProperty name="tip" value="rectangle"/>
      <inkml:brushProperty name="rasterOp" value="maskPen"/>
    </inkml:brush>
  </inkml:definitions>
  <inkml:trace contextRef="#ctx0" brushRef="#br0">0 0,'58'0,"1"0,12 0,3 0,13 0,0 0,-7 0,-4 0,-11 0,-6 0,9 0,8 0,-4 0,12 0,-2 0,0 0,4 0,2 0,-12 0,-37 0,-7 0,11 3,31 0,14 0,-10-1,-32-1,-26 1,-11-1,-1 2,18 2,17-1,6 1,-8-3,-20-2,-8 0,20 0,24 0,11 0,-9 0,-30 0,-21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5T16:32:07.013"/>
    </inkml:context>
    <inkml:brush xml:id="br0">
      <inkml:brushProperty name="width" value="0.2" units="cm"/>
      <inkml:brushProperty name="height" value="0.4" units="cm"/>
      <inkml:brushProperty name="color" value="#F8BAA7"/>
      <inkml:brushProperty name="tip" value="rectangle"/>
      <inkml:brushProperty name="rasterOp" value="maskPen"/>
    </inkml:brush>
  </inkml:definitions>
  <inkml:trace contextRef="#ctx0" brushRef="#br0">1 1,'69'0,"0"0,0 0,0 0,1 0,0 0,5 0,1 0,-2 0,17 0,-6 2,-21 0,-6 1,33 3,-8 0,-6-3,-8-3,-11 0,-13 0,-11 0,-7 0,-4 0,-2 0,1 0,3 0,3 0,6-1,25-2,29-2,9-1,-11 1,-41 3,-27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5T16:32:28.045"/>
    </inkml:context>
    <inkml:brush xml:id="br0">
      <inkml:brushProperty name="width" value="0.2" units="cm"/>
      <inkml:brushProperty name="height" value="0.4" units="cm"/>
      <inkml:brushProperty name="color" value="#F8BAA7"/>
      <inkml:brushProperty name="tip" value="rectangle"/>
      <inkml:brushProperty name="rasterOp" value="maskPen"/>
    </inkml:brush>
  </inkml:definitions>
  <inkml:trace contextRef="#ctx0" brushRef="#br0">1 0,'82'0,"-10"0,9 0,-5 0,7 0,2 0,11 0,3 0,0 0,0 0,-1 0,-3 0,-17 0,-3 0,-6 0,5 0,-11 0,9 0,-50 0,-17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5T16:32:30.678"/>
    </inkml:context>
    <inkml:brush xml:id="br0">
      <inkml:brushProperty name="width" value="0.2" units="cm"/>
      <inkml:brushProperty name="height" value="0.4" units="cm"/>
      <inkml:brushProperty name="color" value="#F8BAA7"/>
      <inkml:brushProperty name="tip" value="rectangle"/>
      <inkml:brushProperty name="rasterOp" value="maskPen"/>
    </inkml:brush>
  </inkml:definitions>
  <inkml:trace contextRef="#ctx0" brushRef="#br0">0 0,'59'0,"-1"0,13 0,4 0,9 0,1 0,-7 0,-5 0,-17 0,-5 0,19 0,-36 0,-11 0,-22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5T16:32:48.749"/>
    </inkml:context>
    <inkml:brush xml:id="br0">
      <inkml:brushProperty name="width" value="0.2" units="cm"/>
      <inkml:brushProperty name="height" value="0.4" units="cm"/>
      <inkml:brushProperty name="color" value="#F8BAA7"/>
      <inkml:brushProperty name="tip" value="rectangle"/>
      <inkml:brushProperty name="rasterOp" value="maskPen"/>
    </inkml:brush>
  </inkml:definitions>
  <inkml:trace contextRef="#ctx0" brushRef="#br0">1 1,'89'0,"0"0,1 0,-12 0,8 0,4 0,4 0,3 0,1 0,-11 0,3 0,2 0,2 0,1 0,1 0,-1 0,0 0,4 0,2 0,2 0,-1 0,0 0,-4 0,-3 0,-5 0,18 0,-4 0,-4 0,-8 0,-7 0,-4 0,-1 0,1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01527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22482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741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0888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43669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75014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09556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48888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2376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48024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9315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82211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8079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1157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85519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609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86677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37780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06479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39831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70390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56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01162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34458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72611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780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8208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6453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1639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5393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42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YYMMDD Author Title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hdaSprachtechnologie/odene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ambolputty/german-nou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gambolputty/german-noun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customXml" Target="../ink/ink5.xml"/><Relationship Id="rId3" Type="http://schemas.openxmlformats.org/officeDocument/2006/relationships/image" Target="../media/image26.png"/><Relationship Id="rId7" Type="http://schemas.openxmlformats.org/officeDocument/2006/relationships/customXml" Target="../ink/ink2.xml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customXml" Target="../ink/ink4.xml"/><Relationship Id="rId5" Type="http://schemas.openxmlformats.org/officeDocument/2006/relationships/image" Target="../media/image31.png"/><Relationship Id="rId15" Type="http://schemas.openxmlformats.org/officeDocument/2006/relationships/customXml" Target="../ink/ink6.xml"/><Relationship Id="rId10" Type="http://schemas.openxmlformats.org/officeDocument/2006/relationships/image" Target="../media/image32.png"/><Relationship Id="rId4" Type="http://schemas.openxmlformats.org/officeDocument/2006/relationships/customXml" Target="../ink/ink1.xml"/><Relationship Id="rId9" Type="http://schemas.openxmlformats.org/officeDocument/2006/relationships/customXml" Target="../ink/ink3.xml"/><Relationship Id="rId1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2547766"/>
            <a:ext cx="11432843" cy="1141439"/>
          </a:xfrm>
        </p:spPr>
        <p:txBody>
          <a:bodyPr anchor="ctr"/>
          <a:lstStyle/>
          <a:p>
            <a:r>
              <a:rPr lang="en-US" dirty="0"/>
              <a:t>Leveraging Domain Knowledge for Class-Specific Keyword Extraction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431371" y="3694156"/>
            <a:ext cx="11431346" cy="636072"/>
          </a:xfrm>
        </p:spPr>
        <p:txBody>
          <a:bodyPr anchor="t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altLang="zh-CN" dirty="0"/>
              <a:t>Bachelor’s Thesis Final Presentation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altLang="zh-CN" dirty="0" err="1"/>
              <a:t>Weixin</a:t>
            </a:r>
            <a:r>
              <a:rPr lang="en-US" altLang="zh-CN" dirty="0"/>
              <a:t> Yan, 2</a:t>
            </a:r>
            <a:r>
              <a:rPr lang="zh-CN" altLang="en-US" dirty="0"/>
              <a:t> </a:t>
            </a:r>
            <a:r>
              <a:rPr lang="en-US" altLang="zh-CN" dirty="0"/>
              <a:t>Oct</a:t>
            </a:r>
            <a:r>
              <a:rPr lang="zh-CN" altLang="en-US" dirty="0"/>
              <a:t> </a:t>
            </a:r>
            <a:r>
              <a:rPr lang="en-US" altLang="zh-CN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 - Generation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43A1E42-0EBE-B867-375D-5BDD2C6F127D}"/>
              </a:ext>
            </a:extLst>
          </p:cNvPr>
          <p:cNvSpPr/>
          <p:nvPr/>
        </p:nvSpPr>
        <p:spPr bwMode="auto">
          <a:xfrm>
            <a:off x="191344" y="3215110"/>
            <a:ext cx="1010569" cy="936104"/>
          </a:xfrm>
          <a:prstGeom prst="can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10,000 business entries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1E6F0-9E1F-00BC-B7DF-69AC001DC726}"/>
              </a:ext>
            </a:extLst>
          </p:cNvPr>
          <p:cNvSpPr/>
          <p:nvPr/>
        </p:nvSpPr>
        <p:spPr bwMode="auto">
          <a:xfrm>
            <a:off x="2513070" y="3323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653F4-D7BF-735E-A189-6E918311D1C9}"/>
              </a:ext>
            </a:extLst>
          </p:cNvPr>
          <p:cNvSpPr/>
          <p:nvPr/>
        </p:nvSpPr>
        <p:spPr bwMode="auto">
          <a:xfrm>
            <a:off x="2513069" y="4089975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Extracted Keywords (discarded)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41FE8C-7D3E-124A-F42B-8FA04423D4B3}"/>
              </a:ext>
            </a:extLst>
          </p:cNvPr>
          <p:cNvCxnSpPr>
            <a:cxnSpLocks/>
            <a:stCxn id="2" idx="4"/>
            <a:endCxn id="5" idx="1"/>
          </p:cNvCxnSpPr>
          <p:nvPr/>
        </p:nvCxnSpPr>
        <p:spPr bwMode="auto">
          <a:xfrm>
            <a:off x="1201913" y="3683162"/>
            <a:ext cx="131115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62020-29CF-EB08-9C0D-5DE43FAB9AFF}"/>
              </a:ext>
            </a:extLst>
          </p:cNvPr>
          <p:cNvSpPr/>
          <p:nvPr/>
        </p:nvSpPr>
        <p:spPr bwMode="auto">
          <a:xfrm>
            <a:off x="1398702" y="2822426"/>
            <a:ext cx="880874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DFD06-CF7F-DFE5-2518-C54C573C8BA8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>
            <a:off x="1839139" y="3191758"/>
            <a:ext cx="0" cy="37286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矩形 103">
            <a:extLst>
              <a:ext uri="{FF2B5EF4-FFF2-40B4-BE49-F238E27FC236}">
                <a16:creationId xmlns:a16="http://schemas.microsoft.com/office/drawing/2014/main" id="{F4534190-15A9-E2DA-99A9-C5C5A48D04FC}"/>
              </a:ext>
            </a:extLst>
          </p:cNvPr>
          <p:cNvSpPr/>
          <p:nvPr/>
        </p:nvSpPr>
        <p:spPr>
          <a:xfrm>
            <a:off x="1285458" y="3778042"/>
            <a:ext cx="114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latin typeface="+mj-lt"/>
              </a:rPr>
              <a:t>Guided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iterative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extraction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625842-BEF3-4890-49F7-E169804679AB}"/>
              </a:ext>
            </a:extLst>
          </p:cNvPr>
          <p:cNvSpPr/>
          <p:nvPr/>
        </p:nvSpPr>
        <p:spPr bwMode="auto">
          <a:xfrm>
            <a:off x="2513069" y="2857514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D92DAD9C-16CE-8206-8EAD-F15A25C2EB6B}"/>
              </a:ext>
            </a:extLst>
          </p:cNvPr>
          <p:cNvSpPr/>
          <p:nvPr/>
        </p:nvSpPr>
        <p:spPr bwMode="auto">
          <a:xfrm>
            <a:off x="3595183" y="2882162"/>
            <a:ext cx="180000" cy="1152000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6B5FFF-D2EB-266D-C219-2FFB6C691879}"/>
              </a:ext>
            </a:extLst>
          </p:cNvPr>
          <p:cNvSpPr/>
          <p:nvPr/>
        </p:nvSpPr>
        <p:spPr bwMode="auto">
          <a:xfrm>
            <a:off x="5238400" y="3899186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0DD449-265F-974F-CB5D-5130E38F7D85}"/>
              </a:ext>
            </a:extLst>
          </p:cNvPr>
          <p:cNvSpPr/>
          <p:nvPr/>
        </p:nvSpPr>
        <p:spPr bwMode="auto">
          <a:xfrm>
            <a:off x="5238400" y="3098122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DC39694-6E4C-4365-5CE7-39CCF774B377}"/>
              </a:ext>
            </a:extLst>
          </p:cNvPr>
          <p:cNvSpPr/>
          <p:nvPr/>
        </p:nvSpPr>
        <p:spPr bwMode="auto">
          <a:xfrm>
            <a:off x="5238400" y="4753990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E890A7-496A-3826-E356-994CD43E9078}"/>
              </a:ext>
            </a:extLst>
          </p:cNvPr>
          <p:cNvSpPr/>
          <p:nvPr/>
        </p:nvSpPr>
        <p:spPr bwMode="auto">
          <a:xfrm>
            <a:off x="5238400" y="2340374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Lexical Substitutes (discarded)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54E9D7E-68CB-3B28-7FD1-880D7B828695}"/>
              </a:ext>
            </a:extLst>
          </p:cNvPr>
          <p:cNvCxnSpPr>
            <a:cxnSpLocks/>
            <a:stCxn id="24" idx="1"/>
            <a:endCxn id="28" idx="1"/>
          </p:cNvCxnSpPr>
          <p:nvPr/>
        </p:nvCxnSpPr>
        <p:spPr bwMode="auto">
          <a:xfrm>
            <a:off x="3775183" y="3458162"/>
            <a:ext cx="146321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103">
            <a:extLst>
              <a:ext uri="{FF2B5EF4-FFF2-40B4-BE49-F238E27FC236}">
                <a16:creationId xmlns:a16="http://schemas.microsoft.com/office/drawing/2014/main" id="{AFED1041-702E-302D-494F-C3ECAA579E45}"/>
              </a:ext>
            </a:extLst>
          </p:cNvPr>
          <p:cNvSpPr/>
          <p:nvPr/>
        </p:nvSpPr>
        <p:spPr>
          <a:xfrm>
            <a:off x="3785034" y="3600873"/>
            <a:ext cx="1374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Context: combinations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class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description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&amp;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seed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keywords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EFE07D-D6D2-103D-7AE3-30F01C885002}"/>
              </a:ext>
            </a:extLst>
          </p:cNvPr>
          <p:cNvSpPr txBox="1"/>
          <p:nvPr/>
        </p:nvSpPr>
        <p:spPr>
          <a:xfrm>
            <a:off x="3853043" y="2748799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Lexical substitution in context 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A74A69BF-09BB-142F-64A1-9142AEFFDA5A}"/>
              </a:ext>
            </a:extLst>
          </p:cNvPr>
          <p:cNvSpPr/>
          <p:nvPr/>
        </p:nvSpPr>
        <p:spPr bwMode="auto">
          <a:xfrm>
            <a:off x="6323828" y="3122584"/>
            <a:ext cx="151675" cy="2000737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004880-1D96-D317-AF36-83D6F59FB04D}"/>
              </a:ext>
            </a:extLst>
          </p:cNvPr>
          <p:cNvSpPr txBox="1"/>
          <p:nvPr/>
        </p:nvSpPr>
        <p:spPr>
          <a:xfrm>
            <a:off x="2217452" y="4969331"/>
            <a:ext cx="1601793" cy="90794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90-100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720CCE-DBEE-3722-80D0-396E3D40A39A}"/>
              </a:ext>
            </a:extLst>
          </p:cNvPr>
          <p:cNvSpPr txBox="1"/>
          <p:nvPr/>
        </p:nvSpPr>
        <p:spPr>
          <a:xfrm>
            <a:off x="4963335" y="897007"/>
            <a:ext cx="1924753" cy="13798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filtering stages: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Deduplication</a:t>
            </a: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Removal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existing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keywords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Only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the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25</a:t>
            </a:r>
            <a:r>
              <a:rPr lang="en-US" altLang="zh-CN" sz="1200" baseline="30000" dirty="0">
                <a:solidFill>
                  <a:srgbClr val="8FA3B9"/>
                </a:solidFill>
                <a:latin typeface="Arial" panose="020B0604020202020204" pitchFamily="34" charset="0"/>
              </a:rPr>
              <a:t>th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percentile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7E6B3A-07AA-7C0F-FFE8-285BAF947813}"/>
              </a:ext>
            </a:extLst>
          </p:cNvPr>
          <p:cNvSpPr/>
          <p:nvPr/>
        </p:nvSpPr>
        <p:spPr bwMode="auto">
          <a:xfrm>
            <a:off x="8060193" y="3926443"/>
            <a:ext cx="1010560" cy="393017"/>
          </a:xfrm>
          <a:prstGeom prst="rect">
            <a:avLst/>
          </a:prstGeom>
          <a:solidFill>
            <a:srgbClr val="BFDDE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Synonyms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0BCD161-F141-A1D5-D9CD-89A3C51EA5E1}"/>
              </a:ext>
            </a:extLst>
          </p:cNvPr>
          <p:cNvCxnSpPr>
            <a:cxnSpLocks/>
            <a:stCxn id="40" idx="1"/>
            <a:endCxn id="47" idx="1"/>
          </p:cNvCxnSpPr>
          <p:nvPr/>
        </p:nvCxnSpPr>
        <p:spPr bwMode="auto">
          <a:xfrm flipV="1">
            <a:off x="6475503" y="4122952"/>
            <a:ext cx="1584690" cy="1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D1B9818-C6A9-504F-39EC-7DADDF758E3B}"/>
              </a:ext>
            </a:extLst>
          </p:cNvPr>
          <p:cNvSpPr txBox="1"/>
          <p:nvPr/>
        </p:nvSpPr>
        <p:spPr>
          <a:xfrm>
            <a:off x="6480000" y="4214743"/>
            <a:ext cx="1430208" cy="1277273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 only with polysemy: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 the synonym set most similar to the seed keywords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D3DF2A9-C12B-6B70-BC90-C5C8FFAB33D2}"/>
              </a:ext>
            </a:extLst>
          </p:cNvPr>
          <p:cNvSpPr txBox="1"/>
          <p:nvPr/>
        </p:nvSpPr>
        <p:spPr>
          <a:xfrm>
            <a:off x="6552000" y="3401533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Synonym Generation using </a:t>
            </a:r>
            <a:r>
              <a:rPr lang="en-US" altLang="zh-CN" sz="1200" b="1" dirty="0" err="1">
                <a:solidFill>
                  <a:schemeClr val="tx1"/>
                </a:solidFill>
                <a:latin typeface="Arial" panose="020B0604020202020204" pitchFamily="34" charset="0"/>
              </a:rPr>
              <a:t>OdeNet</a:t>
            </a:r>
            <a:endParaRPr lang="en-US" altLang="zh-CN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42987758-1149-151B-85AE-F15ACD204F57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6"/>
            <a:ext cx="10586099" cy="7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Methodology and Filtering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Class</a:t>
            </a:r>
          </a:p>
        </p:txBody>
      </p:sp>
    </p:spTree>
    <p:extLst>
      <p:ext uri="{BB962C8B-B14F-4D97-AF65-F5344CB8AC3E}">
        <p14:creationId xmlns:p14="http://schemas.microsoft.com/office/powerpoint/2010/main" val="123242515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 - Generation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43A1E42-0EBE-B867-375D-5BDD2C6F127D}"/>
              </a:ext>
            </a:extLst>
          </p:cNvPr>
          <p:cNvSpPr/>
          <p:nvPr/>
        </p:nvSpPr>
        <p:spPr bwMode="auto">
          <a:xfrm>
            <a:off x="191344" y="3215110"/>
            <a:ext cx="1010569" cy="936104"/>
          </a:xfrm>
          <a:prstGeom prst="can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10,000 business entries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1E6F0-9E1F-00BC-B7DF-69AC001DC726}"/>
              </a:ext>
            </a:extLst>
          </p:cNvPr>
          <p:cNvSpPr/>
          <p:nvPr/>
        </p:nvSpPr>
        <p:spPr bwMode="auto">
          <a:xfrm>
            <a:off x="2513070" y="3323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653F4-D7BF-735E-A189-6E918311D1C9}"/>
              </a:ext>
            </a:extLst>
          </p:cNvPr>
          <p:cNvSpPr/>
          <p:nvPr/>
        </p:nvSpPr>
        <p:spPr bwMode="auto">
          <a:xfrm>
            <a:off x="2513069" y="4089975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Extracted Keywords (discarded)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41FE8C-7D3E-124A-F42B-8FA04423D4B3}"/>
              </a:ext>
            </a:extLst>
          </p:cNvPr>
          <p:cNvCxnSpPr>
            <a:cxnSpLocks/>
            <a:stCxn id="2" idx="4"/>
            <a:endCxn id="5" idx="1"/>
          </p:cNvCxnSpPr>
          <p:nvPr/>
        </p:nvCxnSpPr>
        <p:spPr bwMode="auto">
          <a:xfrm>
            <a:off x="1201913" y="3683162"/>
            <a:ext cx="131115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62020-29CF-EB08-9C0D-5DE43FAB9AFF}"/>
              </a:ext>
            </a:extLst>
          </p:cNvPr>
          <p:cNvSpPr/>
          <p:nvPr/>
        </p:nvSpPr>
        <p:spPr bwMode="auto">
          <a:xfrm>
            <a:off x="1398702" y="2822426"/>
            <a:ext cx="880874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DFD06-CF7F-DFE5-2518-C54C573C8BA8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>
            <a:off x="1839139" y="3191758"/>
            <a:ext cx="0" cy="37286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矩形 103">
            <a:extLst>
              <a:ext uri="{FF2B5EF4-FFF2-40B4-BE49-F238E27FC236}">
                <a16:creationId xmlns:a16="http://schemas.microsoft.com/office/drawing/2014/main" id="{F4534190-15A9-E2DA-99A9-C5C5A48D04FC}"/>
              </a:ext>
            </a:extLst>
          </p:cNvPr>
          <p:cNvSpPr/>
          <p:nvPr/>
        </p:nvSpPr>
        <p:spPr>
          <a:xfrm>
            <a:off x="1285458" y="3778042"/>
            <a:ext cx="11481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latin typeface="+mj-lt"/>
              </a:rPr>
              <a:t>Guided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iterative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extraction </a:t>
            </a:r>
            <a:r>
              <a:rPr lang="en-US" altLang="zh-CN" sz="1200" dirty="0">
                <a:latin typeface="+mj-lt"/>
              </a:rPr>
              <a:t>with an </a:t>
            </a:r>
            <a:r>
              <a:rPr lang="en-US" altLang="zh-CN" sz="1200" b="1" dirty="0">
                <a:latin typeface="+mj-lt"/>
              </a:rPr>
              <a:t>averaged scoring approach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625842-BEF3-4890-49F7-E169804679AB}"/>
              </a:ext>
            </a:extLst>
          </p:cNvPr>
          <p:cNvSpPr/>
          <p:nvPr/>
        </p:nvSpPr>
        <p:spPr bwMode="auto">
          <a:xfrm>
            <a:off x="2513069" y="2857514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D92DAD9C-16CE-8206-8EAD-F15A25C2EB6B}"/>
              </a:ext>
            </a:extLst>
          </p:cNvPr>
          <p:cNvSpPr/>
          <p:nvPr/>
        </p:nvSpPr>
        <p:spPr bwMode="auto">
          <a:xfrm>
            <a:off x="3595183" y="2882162"/>
            <a:ext cx="180000" cy="1152000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6B5FFF-D2EB-266D-C219-2FFB6C691879}"/>
              </a:ext>
            </a:extLst>
          </p:cNvPr>
          <p:cNvSpPr/>
          <p:nvPr/>
        </p:nvSpPr>
        <p:spPr bwMode="auto">
          <a:xfrm>
            <a:off x="5238400" y="3899186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0DD449-265F-974F-CB5D-5130E38F7D85}"/>
              </a:ext>
            </a:extLst>
          </p:cNvPr>
          <p:cNvSpPr/>
          <p:nvPr/>
        </p:nvSpPr>
        <p:spPr bwMode="auto">
          <a:xfrm>
            <a:off x="5238400" y="3098122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DC39694-6E4C-4365-5CE7-39CCF774B377}"/>
              </a:ext>
            </a:extLst>
          </p:cNvPr>
          <p:cNvSpPr/>
          <p:nvPr/>
        </p:nvSpPr>
        <p:spPr bwMode="auto">
          <a:xfrm>
            <a:off x="5238400" y="4753990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E890A7-496A-3826-E356-994CD43E9078}"/>
              </a:ext>
            </a:extLst>
          </p:cNvPr>
          <p:cNvSpPr/>
          <p:nvPr/>
        </p:nvSpPr>
        <p:spPr bwMode="auto">
          <a:xfrm>
            <a:off x="5238400" y="2340374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Lexical Substitutes (discarded)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54E9D7E-68CB-3B28-7FD1-880D7B828695}"/>
              </a:ext>
            </a:extLst>
          </p:cNvPr>
          <p:cNvCxnSpPr>
            <a:cxnSpLocks/>
            <a:stCxn id="24" idx="1"/>
            <a:endCxn id="28" idx="1"/>
          </p:cNvCxnSpPr>
          <p:nvPr/>
        </p:nvCxnSpPr>
        <p:spPr bwMode="auto">
          <a:xfrm>
            <a:off x="3775183" y="3458162"/>
            <a:ext cx="146321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103">
            <a:extLst>
              <a:ext uri="{FF2B5EF4-FFF2-40B4-BE49-F238E27FC236}">
                <a16:creationId xmlns:a16="http://schemas.microsoft.com/office/drawing/2014/main" id="{AFED1041-702E-302D-494F-C3ECAA579E45}"/>
              </a:ext>
            </a:extLst>
          </p:cNvPr>
          <p:cNvSpPr/>
          <p:nvPr/>
        </p:nvSpPr>
        <p:spPr>
          <a:xfrm>
            <a:off x="3785034" y="3600873"/>
            <a:ext cx="1374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Context: combinations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class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description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&amp;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seed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keywords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EFE07D-D6D2-103D-7AE3-30F01C885002}"/>
              </a:ext>
            </a:extLst>
          </p:cNvPr>
          <p:cNvSpPr txBox="1"/>
          <p:nvPr/>
        </p:nvSpPr>
        <p:spPr>
          <a:xfrm>
            <a:off x="3853043" y="2748799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Lexical substitution in context 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A74A69BF-09BB-142F-64A1-9142AEFFDA5A}"/>
              </a:ext>
            </a:extLst>
          </p:cNvPr>
          <p:cNvSpPr/>
          <p:nvPr/>
        </p:nvSpPr>
        <p:spPr bwMode="auto">
          <a:xfrm>
            <a:off x="6323828" y="3122584"/>
            <a:ext cx="151675" cy="2000737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004880-1D96-D317-AF36-83D6F59FB04D}"/>
              </a:ext>
            </a:extLst>
          </p:cNvPr>
          <p:cNvSpPr txBox="1"/>
          <p:nvPr/>
        </p:nvSpPr>
        <p:spPr>
          <a:xfrm>
            <a:off x="2217452" y="4969331"/>
            <a:ext cx="1601793" cy="90794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90-100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720CCE-DBEE-3722-80D0-396E3D40A39A}"/>
              </a:ext>
            </a:extLst>
          </p:cNvPr>
          <p:cNvSpPr txBox="1"/>
          <p:nvPr/>
        </p:nvSpPr>
        <p:spPr>
          <a:xfrm>
            <a:off x="4963335" y="897007"/>
            <a:ext cx="1924753" cy="13798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filtering stages: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Deduplication</a:t>
            </a: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Removal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existing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keywords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Only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the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25</a:t>
            </a:r>
            <a:r>
              <a:rPr lang="en-US" altLang="zh-CN" sz="1200" baseline="30000" dirty="0">
                <a:solidFill>
                  <a:srgbClr val="8FA3B9"/>
                </a:solidFill>
                <a:latin typeface="Arial" panose="020B0604020202020204" pitchFamily="34" charset="0"/>
              </a:rPr>
              <a:t>th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percentile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7E6B3A-07AA-7C0F-FFE8-285BAF947813}"/>
              </a:ext>
            </a:extLst>
          </p:cNvPr>
          <p:cNvSpPr/>
          <p:nvPr/>
        </p:nvSpPr>
        <p:spPr bwMode="auto">
          <a:xfrm>
            <a:off x="8060193" y="3926443"/>
            <a:ext cx="1010560" cy="393017"/>
          </a:xfrm>
          <a:prstGeom prst="rect">
            <a:avLst/>
          </a:prstGeom>
          <a:solidFill>
            <a:srgbClr val="BFDDE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Synonyms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0BCD161-F141-A1D5-D9CD-89A3C51EA5E1}"/>
              </a:ext>
            </a:extLst>
          </p:cNvPr>
          <p:cNvCxnSpPr>
            <a:cxnSpLocks/>
            <a:stCxn id="40" idx="1"/>
            <a:endCxn id="47" idx="1"/>
          </p:cNvCxnSpPr>
          <p:nvPr/>
        </p:nvCxnSpPr>
        <p:spPr bwMode="auto">
          <a:xfrm flipV="1">
            <a:off x="6475503" y="4122952"/>
            <a:ext cx="1584690" cy="1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itel 1">
            <a:extLst>
              <a:ext uri="{FF2B5EF4-FFF2-40B4-BE49-F238E27FC236}">
                <a16:creationId xmlns:a16="http://schemas.microsoft.com/office/drawing/2014/main" id="{42987758-1149-151B-85AE-F15ACD204F57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6"/>
            <a:ext cx="10586099" cy="7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Methodology and Filtering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Class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829FC6-1EAF-B975-2E27-9CD22CA3461D}"/>
              </a:ext>
            </a:extLst>
          </p:cNvPr>
          <p:cNvGrpSpPr/>
          <p:nvPr/>
        </p:nvGrpSpPr>
        <p:grpSpPr>
          <a:xfrm>
            <a:off x="332902" y="2060847"/>
            <a:ext cx="5619081" cy="3866965"/>
            <a:chOff x="332902" y="2060847"/>
            <a:chExt cx="5619081" cy="3866965"/>
          </a:xfrm>
        </p:grpSpPr>
        <p:sp>
          <p:nvSpPr>
            <p:cNvPr id="3" name="Rounded Rectangular Callout 2">
              <a:extLst>
                <a:ext uri="{FF2B5EF4-FFF2-40B4-BE49-F238E27FC236}">
                  <a16:creationId xmlns:a16="http://schemas.microsoft.com/office/drawing/2014/main" id="{83AC36AC-1802-8E74-350C-B1CFDAACE4DB}"/>
                </a:ext>
              </a:extLst>
            </p:cNvPr>
            <p:cNvSpPr/>
            <p:nvPr/>
          </p:nvSpPr>
          <p:spPr bwMode="auto">
            <a:xfrm flipH="1">
              <a:off x="332902" y="2060847"/>
              <a:ext cx="5619081" cy="3866965"/>
            </a:xfrm>
            <a:prstGeom prst="wedgeRoundRectCallout">
              <a:avLst>
                <a:gd name="adj1" fmla="val -63916"/>
                <a:gd name="adj2" fmla="val -9972"/>
                <a:gd name="adj3" fmla="val 16667"/>
              </a:avLst>
            </a:prstGeom>
            <a:solidFill>
              <a:schemeClr val="bg1"/>
            </a:solidFill>
            <a:ln w="25400"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1E0C6CF-A901-4F0F-6F7A-264365E96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2914" y="2708920"/>
              <a:ext cx="5258966" cy="267258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836767-DCB6-E573-B195-4FA4A5530902}"/>
                </a:ext>
              </a:extLst>
            </p:cNvPr>
            <p:cNvSpPr txBox="1"/>
            <p:nvPr/>
          </p:nvSpPr>
          <p:spPr>
            <a:xfrm>
              <a:off x="767407" y="2200975"/>
              <a:ext cx="460851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>
                  <a:solidFill>
                    <a:schemeClr val="tx1"/>
                  </a:solidFill>
                  <a:latin typeface="Arial" pitchFamily="34" charset="0"/>
                </a:rPr>
                <a:t>Open German Wordnet (</a:t>
              </a:r>
              <a:r>
                <a:rPr lang="en-GB" b="1" u="sng" dirty="0" err="1">
                  <a:solidFill>
                    <a:schemeClr val="tx1"/>
                  </a:solidFill>
                  <a:latin typeface="Arial" pitchFamily="34" charset="0"/>
                </a:rPr>
                <a:t>OdeNet</a:t>
              </a:r>
              <a:r>
                <a:rPr lang="en-GB" b="1" u="sng" dirty="0">
                  <a:solidFill>
                    <a:schemeClr val="tx1"/>
                  </a:solidFill>
                  <a:latin typeface="Arial" pitchFamily="34" charset="0"/>
                </a:rPr>
                <a:t>) [1]</a:t>
              </a:r>
              <a:endParaRPr lang="en-DE" b="1" u="sng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830B0B4-90C4-F090-0453-A9CF9B5FA678}"/>
                </a:ext>
              </a:extLst>
            </p:cNvPr>
            <p:cNvSpPr txBox="1"/>
            <p:nvPr/>
          </p:nvSpPr>
          <p:spPr>
            <a:xfrm>
              <a:off x="638017" y="5517232"/>
              <a:ext cx="5099473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C0DEF0"/>
                  </a:solidFill>
                  <a:latin typeface="Arial" pitchFamily="34" charset="0"/>
                </a:rPr>
                <a:t>P</a:t>
              </a:r>
              <a:r>
                <a:rPr lang="en-DE" sz="1400" dirty="0">
                  <a:solidFill>
                    <a:srgbClr val="C0DEF0"/>
                  </a:solidFill>
                  <a:latin typeface="Arial" pitchFamily="34" charset="0"/>
                </a:rPr>
                <a:t>artial results of computing synonyms for extracted keywords 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6BC9A4A-9C48-E4E8-3A4F-A0FB1E51B675}"/>
              </a:ext>
            </a:extLst>
          </p:cNvPr>
          <p:cNvSpPr txBox="1"/>
          <p:nvPr/>
        </p:nvSpPr>
        <p:spPr>
          <a:xfrm>
            <a:off x="6480000" y="4214743"/>
            <a:ext cx="1430208" cy="1277273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 only with polysemy: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 the synonym set most similar to the seed keywords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B44F78-00DA-51F3-884A-76840B41CE7E}"/>
              </a:ext>
            </a:extLst>
          </p:cNvPr>
          <p:cNvSpPr txBox="1"/>
          <p:nvPr/>
        </p:nvSpPr>
        <p:spPr>
          <a:xfrm>
            <a:off x="6552000" y="3401533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Synonym Generation using </a:t>
            </a:r>
            <a:r>
              <a:rPr lang="en-US" altLang="zh-CN" sz="1200" b="1" dirty="0" err="1">
                <a:solidFill>
                  <a:schemeClr val="tx1"/>
                </a:solidFill>
                <a:latin typeface="Arial" panose="020B0604020202020204" pitchFamily="34" charset="0"/>
              </a:rPr>
              <a:t>OdeNet</a:t>
            </a:r>
            <a:endParaRPr lang="en-US" altLang="zh-CN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829E36-6191-768A-5507-229EABE55270}"/>
              </a:ext>
            </a:extLst>
          </p:cNvPr>
          <p:cNvSpPr txBox="1"/>
          <p:nvPr/>
        </p:nvSpPr>
        <p:spPr>
          <a:xfrm>
            <a:off x="332902" y="6280984"/>
            <a:ext cx="7872536" cy="21544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[1] Siegel, M., &amp; Bond, F. (2021).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OdeNet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Compiling a German Wordnet from other Resources.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GitHub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https://github.com/hdaSprachtechnologie/odenet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70620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 - Generation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43A1E42-0EBE-B867-375D-5BDD2C6F127D}"/>
              </a:ext>
            </a:extLst>
          </p:cNvPr>
          <p:cNvSpPr/>
          <p:nvPr/>
        </p:nvSpPr>
        <p:spPr bwMode="auto">
          <a:xfrm>
            <a:off x="191344" y="3215110"/>
            <a:ext cx="1010569" cy="936104"/>
          </a:xfrm>
          <a:prstGeom prst="can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10,000 business entries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1E6F0-9E1F-00BC-B7DF-69AC001DC726}"/>
              </a:ext>
            </a:extLst>
          </p:cNvPr>
          <p:cNvSpPr/>
          <p:nvPr/>
        </p:nvSpPr>
        <p:spPr bwMode="auto">
          <a:xfrm>
            <a:off x="2513070" y="3323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653F4-D7BF-735E-A189-6E918311D1C9}"/>
              </a:ext>
            </a:extLst>
          </p:cNvPr>
          <p:cNvSpPr/>
          <p:nvPr/>
        </p:nvSpPr>
        <p:spPr bwMode="auto">
          <a:xfrm>
            <a:off x="2513069" y="4089975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Extracted Keywords (discarded)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41FE8C-7D3E-124A-F42B-8FA04423D4B3}"/>
              </a:ext>
            </a:extLst>
          </p:cNvPr>
          <p:cNvCxnSpPr>
            <a:cxnSpLocks/>
            <a:stCxn id="2" idx="4"/>
            <a:endCxn id="5" idx="1"/>
          </p:cNvCxnSpPr>
          <p:nvPr/>
        </p:nvCxnSpPr>
        <p:spPr bwMode="auto">
          <a:xfrm>
            <a:off x="1201913" y="3683162"/>
            <a:ext cx="131115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62020-29CF-EB08-9C0D-5DE43FAB9AFF}"/>
              </a:ext>
            </a:extLst>
          </p:cNvPr>
          <p:cNvSpPr/>
          <p:nvPr/>
        </p:nvSpPr>
        <p:spPr bwMode="auto">
          <a:xfrm>
            <a:off x="1398702" y="2822426"/>
            <a:ext cx="880874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DFD06-CF7F-DFE5-2518-C54C573C8BA8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>
            <a:off x="1839139" y="3191758"/>
            <a:ext cx="0" cy="37286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矩形 103">
            <a:extLst>
              <a:ext uri="{FF2B5EF4-FFF2-40B4-BE49-F238E27FC236}">
                <a16:creationId xmlns:a16="http://schemas.microsoft.com/office/drawing/2014/main" id="{F4534190-15A9-E2DA-99A9-C5C5A48D04FC}"/>
              </a:ext>
            </a:extLst>
          </p:cNvPr>
          <p:cNvSpPr/>
          <p:nvPr/>
        </p:nvSpPr>
        <p:spPr>
          <a:xfrm>
            <a:off x="1285458" y="3778042"/>
            <a:ext cx="114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latin typeface="+mj-lt"/>
              </a:rPr>
              <a:t>Guided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iterative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extraction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625842-BEF3-4890-49F7-E169804679AB}"/>
              </a:ext>
            </a:extLst>
          </p:cNvPr>
          <p:cNvSpPr/>
          <p:nvPr/>
        </p:nvSpPr>
        <p:spPr bwMode="auto">
          <a:xfrm>
            <a:off x="2513069" y="2857514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D92DAD9C-16CE-8206-8EAD-F15A25C2EB6B}"/>
              </a:ext>
            </a:extLst>
          </p:cNvPr>
          <p:cNvSpPr/>
          <p:nvPr/>
        </p:nvSpPr>
        <p:spPr bwMode="auto">
          <a:xfrm>
            <a:off x="3595183" y="2882162"/>
            <a:ext cx="180000" cy="1152000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6B5FFF-D2EB-266D-C219-2FFB6C691879}"/>
              </a:ext>
            </a:extLst>
          </p:cNvPr>
          <p:cNvSpPr/>
          <p:nvPr/>
        </p:nvSpPr>
        <p:spPr bwMode="auto">
          <a:xfrm>
            <a:off x="5238400" y="3899186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0DD449-265F-974F-CB5D-5130E38F7D85}"/>
              </a:ext>
            </a:extLst>
          </p:cNvPr>
          <p:cNvSpPr/>
          <p:nvPr/>
        </p:nvSpPr>
        <p:spPr bwMode="auto">
          <a:xfrm>
            <a:off x="5238400" y="3098122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DC39694-6E4C-4365-5CE7-39CCF774B377}"/>
              </a:ext>
            </a:extLst>
          </p:cNvPr>
          <p:cNvSpPr/>
          <p:nvPr/>
        </p:nvSpPr>
        <p:spPr bwMode="auto">
          <a:xfrm>
            <a:off x="5238400" y="4753990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E890A7-496A-3826-E356-994CD43E9078}"/>
              </a:ext>
            </a:extLst>
          </p:cNvPr>
          <p:cNvSpPr/>
          <p:nvPr/>
        </p:nvSpPr>
        <p:spPr bwMode="auto">
          <a:xfrm>
            <a:off x="5238400" y="2340374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Lexical Substitutes (discarded)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54E9D7E-68CB-3B28-7FD1-880D7B828695}"/>
              </a:ext>
            </a:extLst>
          </p:cNvPr>
          <p:cNvCxnSpPr>
            <a:cxnSpLocks/>
            <a:stCxn id="24" idx="1"/>
            <a:endCxn id="28" idx="1"/>
          </p:cNvCxnSpPr>
          <p:nvPr/>
        </p:nvCxnSpPr>
        <p:spPr bwMode="auto">
          <a:xfrm>
            <a:off x="3775183" y="3458162"/>
            <a:ext cx="146321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103">
            <a:extLst>
              <a:ext uri="{FF2B5EF4-FFF2-40B4-BE49-F238E27FC236}">
                <a16:creationId xmlns:a16="http://schemas.microsoft.com/office/drawing/2014/main" id="{AFED1041-702E-302D-494F-C3ECAA579E45}"/>
              </a:ext>
            </a:extLst>
          </p:cNvPr>
          <p:cNvSpPr/>
          <p:nvPr/>
        </p:nvSpPr>
        <p:spPr>
          <a:xfrm>
            <a:off x="3785034" y="3600873"/>
            <a:ext cx="1374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Context: combinations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class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description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&amp;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seed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keywords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EFE07D-D6D2-103D-7AE3-30F01C885002}"/>
              </a:ext>
            </a:extLst>
          </p:cNvPr>
          <p:cNvSpPr txBox="1"/>
          <p:nvPr/>
        </p:nvSpPr>
        <p:spPr>
          <a:xfrm>
            <a:off x="3853043" y="2748799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Lexical substitution in context 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A74A69BF-09BB-142F-64A1-9142AEFFDA5A}"/>
              </a:ext>
            </a:extLst>
          </p:cNvPr>
          <p:cNvSpPr/>
          <p:nvPr/>
        </p:nvSpPr>
        <p:spPr bwMode="auto">
          <a:xfrm>
            <a:off x="6323828" y="3122584"/>
            <a:ext cx="151675" cy="2000737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004880-1D96-D317-AF36-83D6F59FB04D}"/>
              </a:ext>
            </a:extLst>
          </p:cNvPr>
          <p:cNvSpPr txBox="1"/>
          <p:nvPr/>
        </p:nvSpPr>
        <p:spPr>
          <a:xfrm>
            <a:off x="2217452" y="4969331"/>
            <a:ext cx="1601793" cy="90794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90-100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720CCE-DBEE-3722-80D0-396E3D40A39A}"/>
              </a:ext>
            </a:extLst>
          </p:cNvPr>
          <p:cNvSpPr txBox="1"/>
          <p:nvPr/>
        </p:nvSpPr>
        <p:spPr>
          <a:xfrm>
            <a:off x="4963335" y="897007"/>
            <a:ext cx="1924753" cy="13798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filtering stages: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Deduplication</a:t>
            </a: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Removal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existing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keywords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Only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the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25</a:t>
            </a:r>
            <a:r>
              <a:rPr lang="en-US" altLang="zh-CN" sz="1200" baseline="30000" dirty="0">
                <a:solidFill>
                  <a:srgbClr val="8FA3B9"/>
                </a:solidFill>
                <a:latin typeface="Arial" panose="020B0604020202020204" pitchFamily="34" charset="0"/>
              </a:rPr>
              <a:t>th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percentile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7E6B3A-07AA-7C0F-FFE8-285BAF947813}"/>
              </a:ext>
            </a:extLst>
          </p:cNvPr>
          <p:cNvSpPr/>
          <p:nvPr/>
        </p:nvSpPr>
        <p:spPr bwMode="auto">
          <a:xfrm>
            <a:off x="8060193" y="3926443"/>
            <a:ext cx="1010560" cy="393017"/>
          </a:xfrm>
          <a:prstGeom prst="rect">
            <a:avLst/>
          </a:prstGeom>
          <a:solidFill>
            <a:srgbClr val="BFDDE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Synonyms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0BCD161-F141-A1D5-D9CD-89A3C51EA5E1}"/>
              </a:ext>
            </a:extLst>
          </p:cNvPr>
          <p:cNvCxnSpPr>
            <a:cxnSpLocks/>
            <a:stCxn id="40" idx="1"/>
            <a:endCxn id="47" idx="1"/>
          </p:cNvCxnSpPr>
          <p:nvPr/>
        </p:nvCxnSpPr>
        <p:spPr bwMode="auto">
          <a:xfrm flipV="1">
            <a:off x="6475503" y="4122952"/>
            <a:ext cx="1584690" cy="1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944EB5C-45F0-456C-ADD0-024372415410}"/>
              </a:ext>
            </a:extLst>
          </p:cNvPr>
          <p:cNvSpPr txBox="1"/>
          <p:nvPr/>
        </p:nvSpPr>
        <p:spPr>
          <a:xfrm>
            <a:off x="9338358" y="2708920"/>
            <a:ext cx="1222138" cy="4616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Word Form Generation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B0542B9-1F8D-119A-CC71-3F230A86B8B0}"/>
              </a:ext>
            </a:extLst>
          </p:cNvPr>
          <p:cNvSpPr/>
          <p:nvPr/>
        </p:nvSpPr>
        <p:spPr bwMode="auto">
          <a:xfrm>
            <a:off x="8061024" y="4457326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A122B8F-9C15-8712-D036-EABAA8BC8F03}"/>
              </a:ext>
            </a:extLst>
          </p:cNvPr>
          <p:cNvSpPr/>
          <p:nvPr/>
        </p:nvSpPr>
        <p:spPr bwMode="auto">
          <a:xfrm>
            <a:off x="8060193" y="3098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8C3F9C0-2887-66B4-3DDC-1802B184A930}"/>
              </a:ext>
            </a:extLst>
          </p:cNvPr>
          <p:cNvSpPr/>
          <p:nvPr/>
        </p:nvSpPr>
        <p:spPr bwMode="auto">
          <a:xfrm>
            <a:off x="8060193" y="2606026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3E096820-97FC-F971-4CC8-513A3402084A}"/>
              </a:ext>
            </a:extLst>
          </p:cNvPr>
          <p:cNvSpPr/>
          <p:nvPr/>
        </p:nvSpPr>
        <p:spPr bwMode="auto">
          <a:xfrm>
            <a:off x="9143382" y="2606027"/>
            <a:ext cx="165370" cy="2571378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9860894-C8E2-CC2A-6ED5-7DDC555C8704}"/>
              </a:ext>
            </a:extLst>
          </p:cNvPr>
          <p:cNvSpPr/>
          <p:nvPr/>
        </p:nvSpPr>
        <p:spPr bwMode="auto">
          <a:xfrm>
            <a:off x="10649510" y="3661968"/>
            <a:ext cx="1010560" cy="447867"/>
          </a:xfrm>
          <a:prstGeom prst="rect">
            <a:avLst/>
          </a:prstGeom>
          <a:solidFill>
            <a:srgbClr val="6FA3B2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Word Forms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DA792A9-414F-7A9B-7F9D-1895A0C20A61}"/>
              </a:ext>
            </a:extLst>
          </p:cNvPr>
          <p:cNvCxnSpPr>
            <a:cxnSpLocks/>
            <a:stCxn id="60" idx="1"/>
            <a:endCxn id="61" idx="1"/>
          </p:cNvCxnSpPr>
          <p:nvPr/>
        </p:nvCxnSpPr>
        <p:spPr bwMode="auto">
          <a:xfrm flipV="1">
            <a:off x="9308752" y="3885902"/>
            <a:ext cx="1340758" cy="581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矩形 103">
            <a:extLst>
              <a:ext uri="{FF2B5EF4-FFF2-40B4-BE49-F238E27FC236}">
                <a16:creationId xmlns:a16="http://schemas.microsoft.com/office/drawing/2014/main" id="{4C669DDC-4C75-F022-F217-8BC4DF4E6E38}"/>
              </a:ext>
            </a:extLst>
          </p:cNvPr>
          <p:cNvSpPr/>
          <p:nvPr/>
        </p:nvSpPr>
        <p:spPr>
          <a:xfrm>
            <a:off x="9289596" y="3214717"/>
            <a:ext cx="1270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Inflection of nouns and adjectives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1291B49-76AD-C994-61BE-C0C553EA08B7}"/>
              </a:ext>
            </a:extLst>
          </p:cNvPr>
          <p:cNvSpPr txBox="1"/>
          <p:nvPr/>
        </p:nvSpPr>
        <p:spPr>
          <a:xfrm>
            <a:off x="9293788" y="3951927"/>
            <a:ext cx="1266708" cy="1277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65B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Minimal filtering: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65B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deduplication &amp; removal of existing keywords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srgbClr val="0065B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42987758-1149-151B-85AE-F15ACD204F57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6"/>
            <a:ext cx="10586099" cy="7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Methodology and Filtering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Class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10CE8EE-669D-DD6C-E421-AABC6509AC4E}"/>
              </a:ext>
            </a:extLst>
          </p:cNvPr>
          <p:cNvSpPr txBox="1"/>
          <p:nvPr/>
        </p:nvSpPr>
        <p:spPr>
          <a:xfrm>
            <a:off x="342338" y="6278614"/>
            <a:ext cx="9147473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]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gambolputty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german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-nouns. GitHub.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https://github.com/gambolputty/german-nouns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115B-3CCA-6F80-DACA-D7D4534EDC6E}"/>
              </a:ext>
            </a:extLst>
          </p:cNvPr>
          <p:cNvSpPr txBox="1"/>
          <p:nvPr/>
        </p:nvSpPr>
        <p:spPr>
          <a:xfrm>
            <a:off x="6480000" y="4214743"/>
            <a:ext cx="1430208" cy="1277273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 only with polysemy: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 the synonym set most similar to the seed keywords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A78619-5ACB-A7B5-446C-E11D5D14F2D8}"/>
              </a:ext>
            </a:extLst>
          </p:cNvPr>
          <p:cNvSpPr txBox="1"/>
          <p:nvPr/>
        </p:nvSpPr>
        <p:spPr>
          <a:xfrm>
            <a:off x="6552000" y="3401533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Synonym Generation using </a:t>
            </a:r>
            <a:r>
              <a:rPr lang="en-US" altLang="zh-CN" sz="1200" b="1" dirty="0" err="1">
                <a:solidFill>
                  <a:schemeClr val="tx1"/>
                </a:solidFill>
                <a:latin typeface="Arial" panose="020B0604020202020204" pitchFamily="34" charset="0"/>
              </a:rPr>
              <a:t>OdeNet</a:t>
            </a:r>
            <a:endParaRPr lang="en-US" altLang="zh-CN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50958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 - Generation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43A1E42-0EBE-B867-375D-5BDD2C6F127D}"/>
              </a:ext>
            </a:extLst>
          </p:cNvPr>
          <p:cNvSpPr/>
          <p:nvPr/>
        </p:nvSpPr>
        <p:spPr bwMode="auto">
          <a:xfrm>
            <a:off x="191344" y="3215110"/>
            <a:ext cx="1010569" cy="936104"/>
          </a:xfrm>
          <a:prstGeom prst="can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10,000 business entries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1E6F0-9E1F-00BC-B7DF-69AC001DC726}"/>
              </a:ext>
            </a:extLst>
          </p:cNvPr>
          <p:cNvSpPr/>
          <p:nvPr/>
        </p:nvSpPr>
        <p:spPr bwMode="auto">
          <a:xfrm>
            <a:off x="2513070" y="3323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653F4-D7BF-735E-A189-6E918311D1C9}"/>
              </a:ext>
            </a:extLst>
          </p:cNvPr>
          <p:cNvSpPr/>
          <p:nvPr/>
        </p:nvSpPr>
        <p:spPr bwMode="auto">
          <a:xfrm>
            <a:off x="2513069" y="4089975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Extracted Keywords (discarded)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41FE8C-7D3E-124A-F42B-8FA04423D4B3}"/>
              </a:ext>
            </a:extLst>
          </p:cNvPr>
          <p:cNvCxnSpPr>
            <a:cxnSpLocks/>
            <a:stCxn id="2" idx="4"/>
            <a:endCxn id="5" idx="1"/>
          </p:cNvCxnSpPr>
          <p:nvPr/>
        </p:nvCxnSpPr>
        <p:spPr bwMode="auto">
          <a:xfrm>
            <a:off x="1201913" y="3683162"/>
            <a:ext cx="131115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62020-29CF-EB08-9C0D-5DE43FAB9AFF}"/>
              </a:ext>
            </a:extLst>
          </p:cNvPr>
          <p:cNvSpPr/>
          <p:nvPr/>
        </p:nvSpPr>
        <p:spPr bwMode="auto">
          <a:xfrm>
            <a:off x="1398702" y="2822426"/>
            <a:ext cx="880874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DFD06-CF7F-DFE5-2518-C54C573C8BA8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>
            <a:off x="1839139" y="3191758"/>
            <a:ext cx="0" cy="37286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矩形 103">
            <a:extLst>
              <a:ext uri="{FF2B5EF4-FFF2-40B4-BE49-F238E27FC236}">
                <a16:creationId xmlns:a16="http://schemas.microsoft.com/office/drawing/2014/main" id="{F4534190-15A9-E2DA-99A9-C5C5A48D04FC}"/>
              </a:ext>
            </a:extLst>
          </p:cNvPr>
          <p:cNvSpPr/>
          <p:nvPr/>
        </p:nvSpPr>
        <p:spPr>
          <a:xfrm>
            <a:off x="1285458" y="3778042"/>
            <a:ext cx="114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latin typeface="+mj-lt"/>
              </a:rPr>
              <a:t>Guided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iterative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extraction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625842-BEF3-4890-49F7-E169804679AB}"/>
              </a:ext>
            </a:extLst>
          </p:cNvPr>
          <p:cNvSpPr/>
          <p:nvPr/>
        </p:nvSpPr>
        <p:spPr bwMode="auto">
          <a:xfrm>
            <a:off x="2513069" y="2857514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D92DAD9C-16CE-8206-8EAD-F15A25C2EB6B}"/>
              </a:ext>
            </a:extLst>
          </p:cNvPr>
          <p:cNvSpPr/>
          <p:nvPr/>
        </p:nvSpPr>
        <p:spPr bwMode="auto">
          <a:xfrm>
            <a:off x="3595183" y="2882162"/>
            <a:ext cx="180000" cy="1152000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6B5FFF-D2EB-266D-C219-2FFB6C691879}"/>
              </a:ext>
            </a:extLst>
          </p:cNvPr>
          <p:cNvSpPr/>
          <p:nvPr/>
        </p:nvSpPr>
        <p:spPr bwMode="auto">
          <a:xfrm>
            <a:off x="5238400" y="3899186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0DD449-265F-974F-CB5D-5130E38F7D85}"/>
              </a:ext>
            </a:extLst>
          </p:cNvPr>
          <p:cNvSpPr/>
          <p:nvPr/>
        </p:nvSpPr>
        <p:spPr bwMode="auto">
          <a:xfrm>
            <a:off x="5238400" y="3098122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DC39694-6E4C-4365-5CE7-39CCF774B377}"/>
              </a:ext>
            </a:extLst>
          </p:cNvPr>
          <p:cNvSpPr/>
          <p:nvPr/>
        </p:nvSpPr>
        <p:spPr bwMode="auto">
          <a:xfrm>
            <a:off x="5238400" y="4753990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E890A7-496A-3826-E356-994CD43E9078}"/>
              </a:ext>
            </a:extLst>
          </p:cNvPr>
          <p:cNvSpPr/>
          <p:nvPr/>
        </p:nvSpPr>
        <p:spPr bwMode="auto">
          <a:xfrm>
            <a:off x="5238400" y="2340374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Lexical Substitutes (discarded)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54E9D7E-68CB-3B28-7FD1-880D7B828695}"/>
              </a:ext>
            </a:extLst>
          </p:cNvPr>
          <p:cNvCxnSpPr>
            <a:cxnSpLocks/>
            <a:stCxn id="24" idx="1"/>
            <a:endCxn id="28" idx="1"/>
          </p:cNvCxnSpPr>
          <p:nvPr/>
        </p:nvCxnSpPr>
        <p:spPr bwMode="auto">
          <a:xfrm>
            <a:off x="3775183" y="3458162"/>
            <a:ext cx="146321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103">
            <a:extLst>
              <a:ext uri="{FF2B5EF4-FFF2-40B4-BE49-F238E27FC236}">
                <a16:creationId xmlns:a16="http://schemas.microsoft.com/office/drawing/2014/main" id="{AFED1041-702E-302D-494F-C3ECAA579E45}"/>
              </a:ext>
            </a:extLst>
          </p:cNvPr>
          <p:cNvSpPr/>
          <p:nvPr/>
        </p:nvSpPr>
        <p:spPr>
          <a:xfrm>
            <a:off x="3785034" y="3600873"/>
            <a:ext cx="1374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Context: combinations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class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description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&amp;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seed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keywords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EFE07D-D6D2-103D-7AE3-30F01C885002}"/>
              </a:ext>
            </a:extLst>
          </p:cNvPr>
          <p:cNvSpPr txBox="1"/>
          <p:nvPr/>
        </p:nvSpPr>
        <p:spPr>
          <a:xfrm>
            <a:off x="3853043" y="2748799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Lexical substitution in context 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A74A69BF-09BB-142F-64A1-9142AEFFDA5A}"/>
              </a:ext>
            </a:extLst>
          </p:cNvPr>
          <p:cNvSpPr/>
          <p:nvPr/>
        </p:nvSpPr>
        <p:spPr bwMode="auto">
          <a:xfrm>
            <a:off x="6323828" y="3122584"/>
            <a:ext cx="151675" cy="2000737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004880-1D96-D317-AF36-83D6F59FB04D}"/>
              </a:ext>
            </a:extLst>
          </p:cNvPr>
          <p:cNvSpPr txBox="1"/>
          <p:nvPr/>
        </p:nvSpPr>
        <p:spPr>
          <a:xfrm>
            <a:off x="2217452" y="4969331"/>
            <a:ext cx="1601793" cy="90794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90-100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720CCE-DBEE-3722-80D0-396E3D40A39A}"/>
              </a:ext>
            </a:extLst>
          </p:cNvPr>
          <p:cNvSpPr txBox="1"/>
          <p:nvPr/>
        </p:nvSpPr>
        <p:spPr>
          <a:xfrm>
            <a:off x="4963335" y="897007"/>
            <a:ext cx="1924753" cy="13798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filtering stages: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Deduplication</a:t>
            </a: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Removal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existing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keywords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Only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the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25</a:t>
            </a:r>
            <a:r>
              <a:rPr lang="en-US" altLang="zh-CN" sz="1200" baseline="30000" dirty="0">
                <a:solidFill>
                  <a:srgbClr val="8FA3B9"/>
                </a:solidFill>
                <a:latin typeface="Arial" panose="020B0604020202020204" pitchFamily="34" charset="0"/>
              </a:rPr>
              <a:t>th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percentile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7E6B3A-07AA-7C0F-FFE8-285BAF947813}"/>
              </a:ext>
            </a:extLst>
          </p:cNvPr>
          <p:cNvSpPr/>
          <p:nvPr/>
        </p:nvSpPr>
        <p:spPr bwMode="auto">
          <a:xfrm>
            <a:off x="8060193" y="3926443"/>
            <a:ext cx="1010560" cy="393017"/>
          </a:xfrm>
          <a:prstGeom prst="rect">
            <a:avLst/>
          </a:prstGeom>
          <a:solidFill>
            <a:srgbClr val="BFDDE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Synonyms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0BCD161-F141-A1D5-D9CD-89A3C51EA5E1}"/>
              </a:ext>
            </a:extLst>
          </p:cNvPr>
          <p:cNvCxnSpPr>
            <a:cxnSpLocks/>
            <a:stCxn id="40" idx="1"/>
            <a:endCxn id="47" idx="1"/>
          </p:cNvCxnSpPr>
          <p:nvPr/>
        </p:nvCxnSpPr>
        <p:spPr bwMode="auto">
          <a:xfrm flipV="1">
            <a:off x="6475503" y="4122952"/>
            <a:ext cx="1584690" cy="1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944EB5C-45F0-456C-ADD0-024372415410}"/>
              </a:ext>
            </a:extLst>
          </p:cNvPr>
          <p:cNvSpPr txBox="1"/>
          <p:nvPr/>
        </p:nvSpPr>
        <p:spPr>
          <a:xfrm>
            <a:off x="9338358" y="2708920"/>
            <a:ext cx="1222138" cy="4616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Word Form Generation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1B9818-C6A9-504F-39EC-7DADDF758E3B}"/>
              </a:ext>
            </a:extLst>
          </p:cNvPr>
          <p:cNvSpPr txBox="1"/>
          <p:nvPr/>
        </p:nvSpPr>
        <p:spPr>
          <a:xfrm>
            <a:off x="6528048" y="4214743"/>
            <a:ext cx="1430208" cy="1277273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 only with polysemy: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 the synonym set most similar to the seed keywords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B0542B9-1F8D-119A-CC71-3F230A86B8B0}"/>
              </a:ext>
            </a:extLst>
          </p:cNvPr>
          <p:cNvSpPr/>
          <p:nvPr/>
        </p:nvSpPr>
        <p:spPr bwMode="auto">
          <a:xfrm>
            <a:off x="8061024" y="4457326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A122B8F-9C15-8712-D036-EABAA8BC8F03}"/>
              </a:ext>
            </a:extLst>
          </p:cNvPr>
          <p:cNvSpPr/>
          <p:nvPr/>
        </p:nvSpPr>
        <p:spPr bwMode="auto">
          <a:xfrm>
            <a:off x="8060193" y="3098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8C3F9C0-2887-66B4-3DDC-1802B184A930}"/>
              </a:ext>
            </a:extLst>
          </p:cNvPr>
          <p:cNvSpPr/>
          <p:nvPr/>
        </p:nvSpPr>
        <p:spPr bwMode="auto">
          <a:xfrm>
            <a:off x="8060193" y="2606026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3E096820-97FC-F971-4CC8-513A3402084A}"/>
              </a:ext>
            </a:extLst>
          </p:cNvPr>
          <p:cNvSpPr/>
          <p:nvPr/>
        </p:nvSpPr>
        <p:spPr bwMode="auto">
          <a:xfrm>
            <a:off x="9143382" y="2606027"/>
            <a:ext cx="165370" cy="2571378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9860894-C8E2-CC2A-6ED5-7DDC555C8704}"/>
              </a:ext>
            </a:extLst>
          </p:cNvPr>
          <p:cNvSpPr/>
          <p:nvPr/>
        </p:nvSpPr>
        <p:spPr bwMode="auto">
          <a:xfrm>
            <a:off x="10649510" y="3661968"/>
            <a:ext cx="1010560" cy="447867"/>
          </a:xfrm>
          <a:prstGeom prst="rect">
            <a:avLst/>
          </a:prstGeom>
          <a:solidFill>
            <a:srgbClr val="6FA3B2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Word Forms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DA792A9-414F-7A9B-7F9D-1895A0C20A61}"/>
              </a:ext>
            </a:extLst>
          </p:cNvPr>
          <p:cNvCxnSpPr>
            <a:cxnSpLocks/>
            <a:stCxn id="60" idx="1"/>
            <a:endCxn id="61" idx="1"/>
          </p:cNvCxnSpPr>
          <p:nvPr/>
        </p:nvCxnSpPr>
        <p:spPr bwMode="auto">
          <a:xfrm flipV="1">
            <a:off x="9308752" y="3885902"/>
            <a:ext cx="1340758" cy="581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1D3DF2A9-C12B-6B70-BC90-C5C8FFAB33D2}"/>
              </a:ext>
            </a:extLst>
          </p:cNvPr>
          <p:cNvSpPr txBox="1"/>
          <p:nvPr/>
        </p:nvSpPr>
        <p:spPr>
          <a:xfrm>
            <a:off x="6600056" y="3401533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Synonym Generation using </a:t>
            </a:r>
            <a:r>
              <a:rPr lang="en-US" altLang="zh-CN" sz="1200" b="1" dirty="0" err="1">
                <a:solidFill>
                  <a:schemeClr val="tx1"/>
                </a:solidFill>
                <a:latin typeface="Arial" panose="020B0604020202020204" pitchFamily="34" charset="0"/>
              </a:rPr>
              <a:t>OdeNet</a:t>
            </a:r>
            <a:endParaRPr lang="en-US" altLang="zh-CN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2" name="矩形 103">
            <a:extLst>
              <a:ext uri="{FF2B5EF4-FFF2-40B4-BE49-F238E27FC236}">
                <a16:creationId xmlns:a16="http://schemas.microsoft.com/office/drawing/2014/main" id="{4C669DDC-4C75-F022-F217-8BC4DF4E6E38}"/>
              </a:ext>
            </a:extLst>
          </p:cNvPr>
          <p:cNvSpPr/>
          <p:nvPr/>
        </p:nvSpPr>
        <p:spPr>
          <a:xfrm>
            <a:off x="9289596" y="3214717"/>
            <a:ext cx="1270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Inflection of nouns and adjectives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1291B49-76AD-C994-61BE-C0C553EA08B7}"/>
              </a:ext>
            </a:extLst>
          </p:cNvPr>
          <p:cNvSpPr txBox="1"/>
          <p:nvPr/>
        </p:nvSpPr>
        <p:spPr>
          <a:xfrm>
            <a:off x="9293788" y="3951927"/>
            <a:ext cx="1266708" cy="1277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65B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Minimal filtering: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65B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deduplication &amp; removal of existing keywords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srgbClr val="0065B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42987758-1149-151B-85AE-F15ACD204F57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6"/>
            <a:ext cx="10586099" cy="7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Methodology and Filtering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Class</a:t>
            </a:r>
          </a:p>
        </p:txBody>
      </p:sp>
      <p:sp>
        <p:nvSpPr>
          <p:cNvPr id="14" name="Rounded Rectangular Callout 13">
            <a:extLst>
              <a:ext uri="{FF2B5EF4-FFF2-40B4-BE49-F238E27FC236}">
                <a16:creationId xmlns:a16="http://schemas.microsoft.com/office/drawing/2014/main" id="{477AA11A-3BE6-31D9-A712-2FB6F52B0447}"/>
              </a:ext>
            </a:extLst>
          </p:cNvPr>
          <p:cNvSpPr/>
          <p:nvPr/>
        </p:nvSpPr>
        <p:spPr bwMode="auto">
          <a:xfrm flipH="1">
            <a:off x="4523802" y="1158721"/>
            <a:ext cx="4308502" cy="4574521"/>
          </a:xfrm>
          <a:prstGeom prst="wedgeRoundRectCallout">
            <a:avLst>
              <a:gd name="adj1" fmla="val -64288"/>
              <a:gd name="adj2" fmla="val -7235"/>
              <a:gd name="adj3" fmla="val 16667"/>
            </a:avLst>
          </a:prstGeom>
          <a:solidFill>
            <a:schemeClr val="bg1"/>
          </a:solidFill>
          <a:ln w="2540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D310E61-CECF-5D14-8806-2E77403B1007}"/>
              </a:ext>
            </a:extLst>
          </p:cNvPr>
          <p:cNvGrpSpPr/>
          <p:nvPr/>
        </p:nvGrpSpPr>
        <p:grpSpPr>
          <a:xfrm>
            <a:off x="4882208" y="1462244"/>
            <a:ext cx="3446040" cy="4126996"/>
            <a:chOff x="5815548" y="868382"/>
            <a:chExt cx="3446040" cy="412699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9236E69-1B9A-E1D9-0132-DEFFD52EF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4976" y="1232311"/>
              <a:ext cx="3306612" cy="171856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C13EB6A-0196-CD99-2B84-913F2756B4CA}"/>
                </a:ext>
              </a:extLst>
            </p:cNvPr>
            <p:cNvSpPr txBox="1"/>
            <p:nvPr/>
          </p:nvSpPr>
          <p:spPr>
            <a:xfrm>
              <a:off x="6603048" y="868382"/>
              <a:ext cx="2133918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6FA3B2"/>
                  </a:solidFill>
                  <a:latin typeface="Arial" pitchFamily="34" charset="0"/>
                </a:rPr>
                <a:t>g</a:t>
              </a:r>
              <a:r>
                <a:rPr lang="en-DE" b="1" dirty="0">
                  <a:solidFill>
                    <a:srgbClr val="6FA3B2"/>
                  </a:solidFill>
                  <a:latin typeface="Arial" pitchFamily="34" charset="0"/>
                </a:rPr>
                <a:t>erman-nouns [</a:t>
              </a:r>
              <a:r>
                <a:rPr lang="en-US" altLang="zh-CN" b="1" dirty="0">
                  <a:solidFill>
                    <a:srgbClr val="6FA3B2"/>
                  </a:solidFill>
                  <a:latin typeface="Arial" pitchFamily="34" charset="0"/>
                </a:rPr>
                <a:t>1</a:t>
              </a:r>
              <a:r>
                <a:rPr lang="en-DE" b="1" dirty="0">
                  <a:solidFill>
                    <a:srgbClr val="6FA3B2"/>
                  </a:solidFill>
                  <a:latin typeface="Arial" pitchFamily="34" charset="0"/>
                </a:rPr>
                <a:t>]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BBC1BC9-BECC-0873-5709-BA81FDDA0BD2}"/>
                </a:ext>
              </a:extLst>
            </p:cNvPr>
            <p:cNvSpPr txBox="1"/>
            <p:nvPr/>
          </p:nvSpPr>
          <p:spPr>
            <a:xfrm>
              <a:off x="5954974" y="2940758"/>
              <a:ext cx="3212061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6FA3B2"/>
                  </a:solidFill>
                  <a:latin typeface="Arial" pitchFamily="34" charset="0"/>
                </a:rPr>
                <a:t>Word forms of “</a:t>
              </a:r>
              <a:r>
                <a:rPr lang="en-GB" sz="1400" dirty="0" err="1">
                  <a:solidFill>
                    <a:srgbClr val="6FA3B2"/>
                  </a:solidFill>
                  <a:latin typeface="Arial" pitchFamily="34" charset="0"/>
                </a:rPr>
                <a:t>Landwirtschaft</a:t>
              </a:r>
              <a:r>
                <a:rPr lang="en-GB" sz="1400" dirty="0">
                  <a:solidFill>
                    <a:srgbClr val="6FA3B2"/>
                  </a:solidFill>
                  <a:latin typeface="Arial" pitchFamily="34" charset="0"/>
                </a:rPr>
                <a:t>”</a:t>
              </a:r>
              <a:endParaRPr lang="en-DE" sz="1400" dirty="0">
                <a:solidFill>
                  <a:srgbClr val="6FA3B2"/>
                </a:solidFill>
                <a:latin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C73E5C2-3341-8528-A9AA-AC6A71FB065E}"/>
                </a:ext>
              </a:extLst>
            </p:cNvPr>
            <p:cNvSpPr txBox="1"/>
            <p:nvPr/>
          </p:nvSpPr>
          <p:spPr>
            <a:xfrm>
              <a:off x="6410689" y="3617934"/>
              <a:ext cx="2300630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6FA3B2"/>
                  </a:solidFill>
                  <a:latin typeface="Arial" pitchFamily="34" charset="0"/>
                </a:rPr>
                <a:t>Adjective inflection</a:t>
              </a:r>
              <a:endParaRPr lang="en-DE" b="1" dirty="0">
                <a:solidFill>
                  <a:srgbClr val="6FA3B2"/>
                </a:solidFill>
                <a:latin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00785C-5CC6-0C7A-2894-71521AA6D4AE}"/>
                </a:ext>
              </a:extLst>
            </p:cNvPr>
            <p:cNvSpPr txBox="1"/>
            <p:nvPr/>
          </p:nvSpPr>
          <p:spPr>
            <a:xfrm>
              <a:off x="5815548" y="4041271"/>
              <a:ext cx="3446039" cy="95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GB" sz="1400" dirty="0">
                  <a:solidFill>
                    <a:schemeClr val="tx1"/>
                  </a:solidFill>
                  <a:latin typeface="Arial" pitchFamily="34" charset="0"/>
                </a:rPr>
                <a:t>Lemmatization</a:t>
              </a:r>
              <a:r>
                <a:rPr lang="en-US" altLang="zh-CN" sz="1400" dirty="0">
                  <a:solidFill>
                    <a:schemeClr val="tx1"/>
                  </a:solidFill>
                  <a:latin typeface="Arial" pitchFamily="34" charset="0"/>
                </a:rPr>
                <a:t>:</a:t>
              </a:r>
              <a:r>
                <a:rPr lang="zh-CN" altLang="en-US" sz="1400" dirty="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r>
                <a:rPr lang="en-US" altLang="zh-CN" sz="1400" dirty="0">
                  <a:solidFill>
                    <a:schemeClr val="tx1"/>
                  </a:solidFill>
                  <a:latin typeface="Arial" pitchFamily="34" charset="0"/>
                </a:rPr>
                <a:t>“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landwirtschaftlich</a:t>
              </a:r>
              <a:r>
                <a:rPr lang="en-US" altLang="zh-CN" sz="1400" dirty="0">
                  <a:solidFill>
                    <a:schemeClr val="tx1"/>
                  </a:solidFill>
                  <a:latin typeface="Arial" pitchFamily="34" charset="0"/>
                </a:rPr>
                <a:t>”</a:t>
              </a:r>
              <a:endParaRPr lang="en-GB" sz="1400" dirty="0">
                <a:solidFill>
                  <a:schemeClr val="tx1"/>
                </a:solidFill>
                <a:latin typeface="Arial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GB" sz="1400" dirty="0">
                  <a:solidFill>
                    <a:schemeClr val="tx1"/>
                  </a:solidFill>
                  <a:latin typeface="Arial" pitchFamily="34" charset="0"/>
                </a:rPr>
                <a:t>Add fixed endings</a:t>
              </a:r>
              <a:r>
                <a:rPr lang="en-US" altLang="zh-CN" sz="1400" dirty="0">
                  <a:solidFill>
                    <a:schemeClr val="tx1"/>
                  </a:solidFill>
                  <a:latin typeface="Arial" pitchFamily="34" charset="0"/>
                </a:rPr>
                <a:t>:</a:t>
              </a:r>
            </a:p>
            <a:p>
              <a:pPr lvl="1"/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“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landwirtschaftlicher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”,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“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landwirtschaftliche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”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etc.</a:t>
              </a:r>
              <a:endParaRPr lang="en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10CE8EE-669D-DD6C-E421-AABC6509AC4E}"/>
              </a:ext>
            </a:extLst>
          </p:cNvPr>
          <p:cNvSpPr txBox="1"/>
          <p:nvPr/>
        </p:nvSpPr>
        <p:spPr>
          <a:xfrm>
            <a:off x="342338" y="6278614"/>
            <a:ext cx="9147473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]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gambolputty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german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-nouns. GitHub.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https://github.com/gambolputty/german-nouns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3488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43A1E42-0EBE-B867-375D-5BDD2C6F127D}"/>
              </a:ext>
            </a:extLst>
          </p:cNvPr>
          <p:cNvSpPr/>
          <p:nvPr/>
        </p:nvSpPr>
        <p:spPr bwMode="auto">
          <a:xfrm>
            <a:off x="191344" y="3215110"/>
            <a:ext cx="1010569" cy="936104"/>
          </a:xfrm>
          <a:prstGeom prst="can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10,000 business entries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1E6F0-9E1F-00BC-B7DF-69AC001DC726}"/>
              </a:ext>
            </a:extLst>
          </p:cNvPr>
          <p:cNvSpPr/>
          <p:nvPr/>
        </p:nvSpPr>
        <p:spPr bwMode="auto">
          <a:xfrm>
            <a:off x="2513070" y="3323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653F4-D7BF-735E-A189-6E918311D1C9}"/>
              </a:ext>
            </a:extLst>
          </p:cNvPr>
          <p:cNvSpPr/>
          <p:nvPr/>
        </p:nvSpPr>
        <p:spPr bwMode="auto">
          <a:xfrm>
            <a:off x="2513069" y="4089975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Extracted Keywords (discarded)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41FE8C-7D3E-124A-F42B-8FA04423D4B3}"/>
              </a:ext>
            </a:extLst>
          </p:cNvPr>
          <p:cNvCxnSpPr>
            <a:cxnSpLocks/>
            <a:stCxn id="2" idx="4"/>
            <a:endCxn id="5" idx="1"/>
          </p:cNvCxnSpPr>
          <p:nvPr/>
        </p:nvCxnSpPr>
        <p:spPr bwMode="auto">
          <a:xfrm>
            <a:off x="1201913" y="3683162"/>
            <a:ext cx="131115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62020-29CF-EB08-9C0D-5DE43FAB9AFF}"/>
              </a:ext>
            </a:extLst>
          </p:cNvPr>
          <p:cNvSpPr/>
          <p:nvPr/>
        </p:nvSpPr>
        <p:spPr bwMode="auto">
          <a:xfrm>
            <a:off x="1398702" y="2822426"/>
            <a:ext cx="880874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DFD06-CF7F-DFE5-2518-C54C573C8BA8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>
            <a:off x="1839139" y="3191758"/>
            <a:ext cx="0" cy="37286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矩形 103">
            <a:extLst>
              <a:ext uri="{FF2B5EF4-FFF2-40B4-BE49-F238E27FC236}">
                <a16:creationId xmlns:a16="http://schemas.microsoft.com/office/drawing/2014/main" id="{F4534190-15A9-E2DA-99A9-C5C5A48D04FC}"/>
              </a:ext>
            </a:extLst>
          </p:cNvPr>
          <p:cNvSpPr/>
          <p:nvPr/>
        </p:nvSpPr>
        <p:spPr>
          <a:xfrm>
            <a:off x="1285458" y="3778042"/>
            <a:ext cx="114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latin typeface="+mj-lt"/>
              </a:rPr>
              <a:t>Guided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iterative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extraction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625842-BEF3-4890-49F7-E169804679AB}"/>
              </a:ext>
            </a:extLst>
          </p:cNvPr>
          <p:cNvSpPr/>
          <p:nvPr/>
        </p:nvSpPr>
        <p:spPr bwMode="auto">
          <a:xfrm>
            <a:off x="2513069" y="2857514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D92DAD9C-16CE-8206-8EAD-F15A25C2EB6B}"/>
              </a:ext>
            </a:extLst>
          </p:cNvPr>
          <p:cNvSpPr/>
          <p:nvPr/>
        </p:nvSpPr>
        <p:spPr bwMode="auto">
          <a:xfrm>
            <a:off x="3595183" y="2882162"/>
            <a:ext cx="180000" cy="1152000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6B5FFF-D2EB-266D-C219-2FFB6C691879}"/>
              </a:ext>
            </a:extLst>
          </p:cNvPr>
          <p:cNvSpPr/>
          <p:nvPr/>
        </p:nvSpPr>
        <p:spPr bwMode="auto">
          <a:xfrm>
            <a:off x="5238400" y="3899186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0DD449-265F-974F-CB5D-5130E38F7D85}"/>
              </a:ext>
            </a:extLst>
          </p:cNvPr>
          <p:cNvSpPr/>
          <p:nvPr/>
        </p:nvSpPr>
        <p:spPr bwMode="auto">
          <a:xfrm>
            <a:off x="5238400" y="3098122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DC39694-6E4C-4365-5CE7-39CCF774B377}"/>
              </a:ext>
            </a:extLst>
          </p:cNvPr>
          <p:cNvSpPr/>
          <p:nvPr/>
        </p:nvSpPr>
        <p:spPr bwMode="auto">
          <a:xfrm>
            <a:off x="5238400" y="4753990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E890A7-496A-3826-E356-994CD43E9078}"/>
              </a:ext>
            </a:extLst>
          </p:cNvPr>
          <p:cNvSpPr/>
          <p:nvPr/>
        </p:nvSpPr>
        <p:spPr bwMode="auto">
          <a:xfrm>
            <a:off x="5238400" y="2340374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Lexical Substitutes (discarded)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54E9D7E-68CB-3B28-7FD1-880D7B828695}"/>
              </a:ext>
            </a:extLst>
          </p:cNvPr>
          <p:cNvCxnSpPr>
            <a:cxnSpLocks/>
            <a:stCxn id="24" idx="1"/>
            <a:endCxn id="28" idx="1"/>
          </p:cNvCxnSpPr>
          <p:nvPr/>
        </p:nvCxnSpPr>
        <p:spPr bwMode="auto">
          <a:xfrm>
            <a:off x="3775183" y="3458162"/>
            <a:ext cx="146321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103">
            <a:extLst>
              <a:ext uri="{FF2B5EF4-FFF2-40B4-BE49-F238E27FC236}">
                <a16:creationId xmlns:a16="http://schemas.microsoft.com/office/drawing/2014/main" id="{AFED1041-702E-302D-494F-C3ECAA579E45}"/>
              </a:ext>
            </a:extLst>
          </p:cNvPr>
          <p:cNvSpPr/>
          <p:nvPr/>
        </p:nvSpPr>
        <p:spPr>
          <a:xfrm>
            <a:off x="3785034" y="3600873"/>
            <a:ext cx="1374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Context: combinations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class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description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&amp;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seed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keywords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EFE07D-D6D2-103D-7AE3-30F01C885002}"/>
              </a:ext>
            </a:extLst>
          </p:cNvPr>
          <p:cNvSpPr txBox="1"/>
          <p:nvPr/>
        </p:nvSpPr>
        <p:spPr>
          <a:xfrm>
            <a:off x="3853043" y="2748799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Lexical substitution in context 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A74A69BF-09BB-142F-64A1-9142AEFFDA5A}"/>
              </a:ext>
            </a:extLst>
          </p:cNvPr>
          <p:cNvSpPr/>
          <p:nvPr/>
        </p:nvSpPr>
        <p:spPr bwMode="auto">
          <a:xfrm>
            <a:off x="6323828" y="3122584"/>
            <a:ext cx="151675" cy="2000737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004880-1D96-D317-AF36-83D6F59FB04D}"/>
              </a:ext>
            </a:extLst>
          </p:cNvPr>
          <p:cNvSpPr txBox="1"/>
          <p:nvPr/>
        </p:nvSpPr>
        <p:spPr>
          <a:xfrm>
            <a:off x="2217452" y="4969331"/>
            <a:ext cx="1601793" cy="90794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90-100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720CCE-DBEE-3722-80D0-396E3D40A39A}"/>
              </a:ext>
            </a:extLst>
          </p:cNvPr>
          <p:cNvSpPr txBox="1"/>
          <p:nvPr/>
        </p:nvSpPr>
        <p:spPr>
          <a:xfrm>
            <a:off x="4963335" y="897007"/>
            <a:ext cx="1924753" cy="13798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filtering stages: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Deduplication</a:t>
            </a: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Removal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existing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keywords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Only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the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25</a:t>
            </a:r>
            <a:r>
              <a:rPr lang="en-US" altLang="zh-CN" sz="1200" baseline="30000" dirty="0">
                <a:solidFill>
                  <a:srgbClr val="8FA3B9"/>
                </a:solidFill>
                <a:latin typeface="Arial" panose="020B0604020202020204" pitchFamily="34" charset="0"/>
              </a:rPr>
              <a:t>th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percentile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7E6B3A-07AA-7C0F-FFE8-285BAF947813}"/>
              </a:ext>
            </a:extLst>
          </p:cNvPr>
          <p:cNvSpPr/>
          <p:nvPr/>
        </p:nvSpPr>
        <p:spPr bwMode="auto">
          <a:xfrm>
            <a:off x="8060193" y="3926443"/>
            <a:ext cx="1010560" cy="393017"/>
          </a:xfrm>
          <a:prstGeom prst="rect">
            <a:avLst/>
          </a:prstGeom>
          <a:solidFill>
            <a:srgbClr val="BFDDE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Synonyms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0BCD161-F141-A1D5-D9CD-89A3C51EA5E1}"/>
              </a:ext>
            </a:extLst>
          </p:cNvPr>
          <p:cNvCxnSpPr>
            <a:cxnSpLocks/>
            <a:stCxn id="40" idx="1"/>
            <a:endCxn id="47" idx="1"/>
          </p:cNvCxnSpPr>
          <p:nvPr/>
        </p:nvCxnSpPr>
        <p:spPr bwMode="auto">
          <a:xfrm flipV="1">
            <a:off x="6475503" y="4122952"/>
            <a:ext cx="1584690" cy="1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944EB5C-45F0-456C-ADD0-024372415410}"/>
              </a:ext>
            </a:extLst>
          </p:cNvPr>
          <p:cNvSpPr txBox="1"/>
          <p:nvPr/>
        </p:nvSpPr>
        <p:spPr>
          <a:xfrm>
            <a:off x="9338358" y="2708920"/>
            <a:ext cx="1222138" cy="4616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Word Form Generation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B0542B9-1F8D-119A-CC71-3F230A86B8B0}"/>
              </a:ext>
            </a:extLst>
          </p:cNvPr>
          <p:cNvSpPr/>
          <p:nvPr/>
        </p:nvSpPr>
        <p:spPr bwMode="auto">
          <a:xfrm>
            <a:off x="8061024" y="4457326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A122B8F-9C15-8712-D036-EABAA8BC8F03}"/>
              </a:ext>
            </a:extLst>
          </p:cNvPr>
          <p:cNvSpPr/>
          <p:nvPr/>
        </p:nvSpPr>
        <p:spPr bwMode="auto">
          <a:xfrm>
            <a:off x="8060193" y="3098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8C3F9C0-2887-66B4-3DDC-1802B184A930}"/>
              </a:ext>
            </a:extLst>
          </p:cNvPr>
          <p:cNvSpPr/>
          <p:nvPr/>
        </p:nvSpPr>
        <p:spPr bwMode="auto">
          <a:xfrm>
            <a:off x="8060193" y="2606026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3E096820-97FC-F971-4CC8-513A3402084A}"/>
              </a:ext>
            </a:extLst>
          </p:cNvPr>
          <p:cNvSpPr/>
          <p:nvPr/>
        </p:nvSpPr>
        <p:spPr bwMode="auto">
          <a:xfrm>
            <a:off x="9143382" y="2606027"/>
            <a:ext cx="165370" cy="2571378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9860894-C8E2-CC2A-6ED5-7DDC555C8704}"/>
              </a:ext>
            </a:extLst>
          </p:cNvPr>
          <p:cNvSpPr/>
          <p:nvPr/>
        </p:nvSpPr>
        <p:spPr bwMode="auto">
          <a:xfrm>
            <a:off x="10649510" y="3661968"/>
            <a:ext cx="1010560" cy="447867"/>
          </a:xfrm>
          <a:prstGeom prst="rect">
            <a:avLst/>
          </a:prstGeom>
          <a:solidFill>
            <a:srgbClr val="6FA3B2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Word Forms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338FA43-9224-F2EB-0C55-7EF11BF3E203}"/>
              </a:ext>
            </a:extLst>
          </p:cNvPr>
          <p:cNvSpPr/>
          <p:nvPr/>
        </p:nvSpPr>
        <p:spPr bwMode="auto">
          <a:xfrm>
            <a:off x="10649510" y="4787931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2CDB533-8CC7-2721-42B5-4BB1CF3D2B25}"/>
              </a:ext>
            </a:extLst>
          </p:cNvPr>
          <p:cNvSpPr/>
          <p:nvPr/>
        </p:nvSpPr>
        <p:spPr bwMode="auto">
          <a:xfrm>
            <a:off x="10649510" y="2842818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C845E7D-08C0-AF22-1069-B730074788FB}"/>
              </a:ext>
            </a:extLst>
          </p:cNvPr>
          <p:cNvSpPr/>
          <p:nvPr/>
        </p:nvSpPr>
        <p:spPr bwMode="auto">
          <a:xfrm>
            <a:off x="10649510" y="2350722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DA792A9-414F-7A9B-7F9D-1895A0C20A61}"/>
              </a:ext>
            </a:extLst>
          </p:cNvPr>
          <p:cNvCxnSpPr>
            <a:cxnSpLocks/>
            <a:stCxn id="60" idx="1"/>
            <a:endCxn id="61" idx="1"/>
          </p:cNvCxnSpPr>
          <p:nvPr/>
        </p:nvCxnSpPr>
        <p:spPr bwMode="auto">
          <a:xfrm flipV="1">
            <a:off x="9308752" y="3885902"/>
            <a:ext cx="1340758" cy="581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06957648-6FBA-D9DA-4EB7-D648EB851384}"/>
              </a:ext>
            </a:extLst>
          </p:cNvPr>
          <p:cNvSpPr/>
          <p:nvPr/>
        </p:nvSpPr>
        <p:spPr bwMode="auto">
          <a:xfrm>
            <a:off x="10649510" y="4241077"/>
            <a:ext cx="1010560" cy="393017"/>
          </a:xfrm>
          <a:prstGeom prst="rect">
            <a:avLst/>
          </a:prstGeom>
          <a:solidFill>
            <a:srgbClr val="BFDDE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Synonyms</a:t>
            </a:r>
          </a:p>
        </p:txBody>
      </p:sp>
      <p:sp>
        <p:nvSpPr>
          <p:cNvPr id="72" name="矩形 103">
            <a:extLst>
              <a:ext uri="{FF2B5EF4-FFF2-40B4-BE49-F238E27FC236}">
                <a16:creationId xmlns:a16="http://schemas.microsoft.com/office/drawing/2014/main" id="{4C669DDC-4C75-F022-F217-8BC4DF4E6E38}"/>
              </a:ext>
            </a:extLst>
          </p:cNvPr>
          <p:cNvSpPr/>
          <p:nvPr/>
        </p:nvSpPr>
        <p:spPr>
          <a:xfrm>
            <a:off x="9289596" y="3214717"/>
            <a:ext cx="1270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Inflection of nouns and adjectives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1074B9C-1BF8-48D5-88FB-744AFEA8C57B}"/>
              </a:ext>
            </a:extLst>
          </p:cNvPr>
          <p:cNvSpPr/>
          <p:nvPr/>
        </p:nvSpPr>
        <p:spPr bwMode="auto">
          <a:xfrm>
            <a:off x="10511427" y="2254108"/>
            <a:ext cx="1285050" cy="3359141"/>
          </a:xfrm>
          <a:prstGeom prst="rect">
            <a:avLst/>
          </a:prstGeom>
          <a:noFill/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667586D-7543-3AA3-E3BA-ACF7B2513E17}"/>
              </a:ext>
            </a:extLst>
          </p:cNvPr>
          <p:cNvSpPr txBox="1"/>
          <p:nvPr/>
        </p:nvSpPr>
        <p:spPr>
          <a:xfrm>
            <a:off x="10307248" y="1677140"/>
            <a:ext cx="169340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sz="1400" dirty="0">
                <a:solidFill>
                  <a:srgbClr val="C00000"/>
                </a:solidFill>
                <a:latin typeface="Arial" pitchFamily="34" charset="0"/>
              </a:rPr>
              <a:t>Comprehensive keyword set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1291B49-76AD-C994-61BE-C0C553EA08B7}"/>
              </a:ext>
            </a:extLst>
          </p:cNvPr>
          <p:cNvSpPr txBox="1"/>
          <p:nvPr/>
        </p:nvSpPr>
        <p:spPr>
          <a:xfrm>
            <a:off x="9293788" y="3951927"/>
            <a:ext cx="1266708" cy="1277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65B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Minimal filtering: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i="0" u="none" strike="noStrike" kern="1200" cap="none" spc="0" normalizeH="0" baseline="0" noProof="0" dirty="0">
                <a:ln>
                  <a:noFill/>
                </a:ln>
                <a:solidFill>
                  <a:srgbClr val="0065B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deduplication &amp; removal of existing keywords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srgbClr val="0065B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42987758-1149-151B-85AE-F15ACD204F57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6"/>
            <a:ext cx="10586099" cy="7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Methodology and Filtering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Class</a:t>
            </a:r>
          </a:p>
        </p:txBody>
      </p:sp>
      <p:sp>
        <p:nvSpPr>
          <p:cNvPr id="3" name="Left Bracket 2">
            <a:extLst>
              <a:ext uri="{FF2B5EF4-FFF2-40B4-BE49-F238E27FC236}">
                <a16:creationId xmlns:a16="http://schemas.microsoft.com/office/drawing/2014/main" id="{A74750A5-F8E7-45DB-3F71-55B7E342E64F}"/>
              </a:ext>
            </a:extLst>
          </p:cNvPr>
          <p:cNvSpPr/>
          <p:nvPr/>
        </p:nvSpPr>
        <p:spPr bwMode="auto">
          <a:xfrm rot="16200000">
            <a:off x="1826125" y="5547638"/>
            <a:ext cx="130885" cy="1672254"/>
          </a:xfrm>
          <a:prstGeom prst="leftBracket">
            <a:avLst/>
          </a:prstGeom>
          <a:ln w="38100">
            <a:solidFill>
              <a:schemeClr val="tx1"/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C68C60EC-466A-930E-E1B2-D41AE1B6F2C1}"/>
              </a:ext>
            </a:extLst>
          </p:cNvPr>
          <p:cNvSpPr/>
          <p:nvPr/>
        </p:nvSpPr>
        <p:spPr bwMode="auto">
          <a:xfrm rot="16200000">
            <a:off x="7021594" y="2981911"/>
            <a:ext cx="152591" cy="6825412"/>
          </a:xfrm>
          <a:prstGeom prst="leftBracket">
            <a:avLst/>
          </a:prstGeom>
          <a:ln w="38100">
            <a:solidFill>
              <a:schemeClr val="tx1">
                <a:alpha val="91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DEDA5E-EE0E-1EA6-CFA9-16D78796AB63}"/>
              </a:ext>
            </a:extLst>
          </p:cNvPr>
          <p:cNvSpPr txBox="1"/>
          <p:nvPr/>
        </p:nvSpPr>
        <p:spPr>
          <a:xfrm>
            <a:off x="1055440" y="6036548"/>
            <a:ext cx="16722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DE" b="1" dirty="0">
                <a:latin typeface="Arial" pitchFamily="34" charset="0"/>
              </a:rPr>
              <a:t>EXTRACTION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4E9484-F5F0-AC15-FAA9-EA158917E77E}"/>
              </a:ext>
            </a:extLst>
          </p:cNvPr>
          <p:cNvSpPr txBox="1"/>
          <p:nvPr/>
        </p:nvSpPr>
        <p:spPr>
          <a:xfrm>
            <a:off x="6240016" y="6021288"/>
            <a:ext cx="170642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DE" b="1" dirty="0">
                <a:latin typeface="Arial" pitchFamily="34" charset="0"/>
              </a:rPr>
              <a:t>GENERATIO</a:t>
            </a:r>
            <a:r>
              <a:rPr lang="en-US" altLang="zh-CN" b="1" dirty="0">
                <a:latin typeface="Arial" pitchFamily="34" charset="0"/>
              </a:rPr>
              <a:t>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09CF3A-411B-512C-9194-AC694EB2C02A}"/>
              </a:ext>
            </a:extLst>
          </p:cNvPr>
          <p:cNvSpPr txBox="1"/>
          <p:nvPr/>
        </p:nvSpPr>
        <p:spPr>
          <a:xfrm>
            <a:off x="6480000" y="4214743"/>
            <a:ext cx="1430208" cy="1277273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 only with polysemy: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 the synonym set most similar to the seed keywords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856F08-B94F-6ACC-0A73-82486E67B6F5}"/>
              </a:ext>
            </a:extLst>
          </p:cNvPr>
          <p:cNvSpPr txBox="1"/>
          <p:nvPr/>
        </p:nvSpPr>
        <p:spPr>
          <a:xfrm>
            <a:off x="6552000" y="3401533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Synonym Generation using </a:t>
            </a:r>
            <a:r>
              <a:rPr lang="en-US" altLang="zh-CN" sz="1200" b="1" dirty="0" err="1">
                <a:solidFill>
                  <a:schemeClr val="tx1"/>
                </a:solidFill>
                <a:latin typeface="Arial" panose="020B0604020202020204" pitchFamily="34" charset="0"/>
              </a:rPr>
              <a:t>OdeNet</a:t>
            </a:r>
            <a:endParaRPr lang="en-US" altLang="zh-CN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83045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C685-BAEE-04FF-0DE7-815A8B75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C9DA8-26E6-408E-3A8F-1C8D8A9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243F75C-C61F-9AA2-91CF-2CF46DC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Evaluation Methodology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4347D9-119B-A6B3-12D4-F485C052EA42}"/>
              </a:ext>
            </a:extLst>
          </p:cNvPr>
          <p:cNvGrpSpPr/>
          <p:nvPr/>
        </p:nvGrpSpPr>
        <p:grpSpPr>
          <a:xfrm>
            <a:off x="676558" y="1408271"/>
            <a:ext cx="2951724" cy="673787"/>
            <a:chOff x="589496" y="1439716"/>
            <a:chExt cx="3350656" cy="673787"/>
          </a:xfrm>
        </p:grpSpPr>
        <p:sp>
          <p:nvSpPr>
            <p:cNvPr id="13" name="椭圆 2">
              <a:extLst>
                <a:ext uri="{FF2B5EF4-FFF2-40B4-BE49-F238E27FC236}">
                  <a16:creationId xmlns:a16="http://schemas.microsoft.com/office/drawing/2014/main" id="{D73BE170-BCF5-3DB4-E175-CF8CD34AE604}"/>
                </a:ext>
              </a:extLst>
            </p:cNvPr>
            <p:cNvSpPr/>
            <p:nvPr/>
          </p:nvSpPr>
          <p:spPr>
            <a:xfrm>
              <a:off x="589496" y="1439716"/>
              <a:ext cx="3350656" cy="673787"/>
            </a:xfrm>
            <a:prstGeom prst="roundRect">
              <a:avLst/>
            </a:prstGeom>
            <a:solidFill>
              <a:srgbClr val="C4DDF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4" name="矩形 27">
              <a:extLst>
                <a:ext uri="{FF2B5EF4-FFF2-40B4-BE49-F238E27FC236}">
                  <a16:creationId xmlns:a16="http://schemas.microsoft.com/office/drawing/2014/main" id="{94230353-F4A8-2E62-EE12-6D4C1D0353AD}"/>
                </a:ext>
              </a:extLst>
            </p:cNvPr>
            <p:cNvSpPr/>
            <p:nvPr/>
          </p:nvSpPr>
          <p:spPr>
            <a:xfrm>
              <a:off x="650405" y="1538113"/>
              <a:ext cx="3185203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Expert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Validation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8B1B3D-15AA-A8E5-D794-CCEDF9DDD7F5}"/>
              </a:ext>
            </a:extLst>
          </p:cNvPr>
          <p:cNvGrpSpPr/>
          <p:nvPr/>
        </p:nvGrpSpPr>
        <p:grpSpPr>
          <a:xfrm>
            <a:off x="4569166" y="1285463"/>
            <a:ext cx="3050607" cy="919401"/>
            <a:chOff x="589496" y="1309245"/>
            <a:chExt cx="3350656" cy="919401"/>
          </a:xfrm>
        </p:grpSpPr>
        <p:sp>
          <p:nvSpPr>
            <p:cNvPr id="19" name="椭圆 2">
              <a:extLst>
                <a:ext uri="{FF2B5EF4-FFF2-40B4-BE49-F238E27FC236}">
                  <a16:creationId xmlns:a16="http://schemas.microsoft.com/office/drawing/2014/main" id="{7E45F7E2-22CE-4AC0-0667-BE22E4A8F304}"/>
                </a:ext>
              </a:extLst>
            </p:cNvPr>
            <p:cNvSpPr/>
            <p:nvPr/>
          </p:nvSpPr>
          <p:spPr>
            <a:xfrm>
              <a:off x="589496" y="1430533"/>
              <a:ext cx="3350656" cy="673787"/>
            </a:xfrm>
            <a:prstGeom prst="roundRect">
              <a:avLst/>
            </a:prstGeom>
            <a:solidFill>
              <a:srgbClr val="A0B7E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0" name="矩形 27">
              <a:extLst>
                <a:ext uri="{FF2B5EF4-FFF2-40B4-BE49-F238E27FC236}">
                  <a16:creationId xmlns:a16="http://schemas.microsoft.com/office/drawing/2014/main" id="{57954997-CF7D-C091-2A35-FBA40F02912B}"/>
                </a:ext>
              </a:extLst>
            </p:cNvPr>
            <p:cNvSpPr/>
            <p:nvPr/>
          </p:nvSpPr>
          <p:spPr>
            <a:xfrm>
              <a:off x="650405" y="1309245"/>
              <a:ext cx="3185202" cy="919401"/>
            </a:xfrm>
            <a:prstGeom prst="round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Intruder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Detection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9A7811-CE39-95CA-149C-0FCD08DBB401}"/>
              </a:ext>
            </a:extLst>
          </p:cNvPr>
          <p:cNvGrpSpPr/>
          <p:nvPr/>
        </p:nvGrpSpPr>
        <p:grpSpPr>
          <a:xfrm>
            <a:off x="8682791" y="1319071"/>
            <a:ext cx="2634314" cy="830997"/>
            <a:chOff x="589496" y="1175690"/>
            <a:chExt cx="3350656" cy="830997"/>
          </a:xfrm>
        </p:grpSpPr>
        <p:sp>
          <p:nvSpPr>
            <p:cNvPr id="25" name="椭圆 2">
              <a:extLst>
                <a:ext uri="{FF2B5EF4-FFF2-40B4-BE49-F238E27FC236}">
                  <a16:creationId xmlns:a16="http://schemas.microsoft.com/office/drawing/2014/main" id="{5ACB0602-5CC2-9DB1-A8B7-5B339DCF1EED}"/>
                </a:ext>
              </a:extLst>
            </p:cNvPr>
            <p:cNvSpPr/>
            <p:nvPr/>
          </p:nvSpPr>
          <p:spPr>
            <a:xfrm>
              <a:off x="589496" y="1263370"/>
              <a:ext cx="3350656" cy="673787"/>
            </a:xfrm>
            <a:prstGeom prst="roundRect">
              <a:avLst/>
            </a:prstGeom>
            <a:solidFill>
              <a:srgbClr val="0173D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6" name="矩形 27">
              <a:extLst>
                <a:ext uri="{FF2B5EF4-FFF2-40B4-BE49-F238E27FC236}">
                  <a16:creationId xmlns:a16="http://schemas.microsoft.com/office/drawing/2014/main" id="{FF932428-30E8-FF78-DF3A-AE38920092F7}"/>
                </a:ext>
              </a:extLst>
            </p:cNvPr>
            <p:cNvSpPr/>
            <p:nvPr/>
          </p:nvSpPr>
          <p:spPr>
            <a:xfrm>
              <a:off x="671498" y="1175690"/>
              <a:ext cx="3185202" cy="83099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Automatic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Evaluation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4536F3DF-0ABF-E8F0-2DA0-0DEFA4A4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</p:spTree>
    <p:extLst>
      <p:ext uri="{BB962C8B-B14F-4D97-AF65-F5344CB8AC3E}">
        <p14:creationId xmlns:p14="http://schemas.microsoft.com/office/powerpoint/2010/main" val="399895020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C685-BAEE-04FF-0DE7-815A8B75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C9DA8-26E6-408E-3A8F-1C8D8A9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243F75C-C61F-9AA2-91CF-2CF46DC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Evaluation Methodology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7972FD-6AE5-3A76-4EF0-2F14421DA3E7}"/>
              </a:ext>
            </a:extLst>
          </p:cNvPr>
          <p:cNvGrpSpPr/>
          <p:nvPr/>
        </p:nvGrpSpPr>
        <p:grpSpPr>
          <a:xfrm>
            <a:off x="407368" y="1740594"/>
            <a:ext cx="3499017" cy="4700979"/>
            <a:chOff x="681537" y="1390933"/>
            <a:chExt cx="3647913" cy="4604543"/>
          </a:xfrm>
        </p:grpSpPr>
        <p:sp>
          <p:nvSpPr>
            <p:cNvPr id="10" name="圆角矩形 1">
              <a:extLst>
                <a:ext uri="{FF2B5EF4-FFF2-40B4-BE49-F238E27FC236}">
                  <a16:creationId xmlns:a16="http://schemas.microsoft.com/office/drawing/2014/main" id="{E14C5249-32F5-E3AF-3593-24E70A790E63}"/>
                </a:ext>
              </a:extLst>
            </p:cNvPr>
            <p:cNvSpPr/>
            <p:nvPr/>
          </p:nvSpPr>
          <p:spPr>
            <a:xfrm>
              <a:off x="681537" y="1390933"/>
              <a:ext cx="3647913" cy="4604543"/>
            </a:xfrm>
            <a:prstGeom prst="roundRect">
              <a:avLst>
                <a:gd name="adj" fmla="val 3230"/>
              </a:avLst>
            </a:prstGeom>
            <a:noFill/>
            <a:ln w="19050">
              <a:solidFill>
                <a:srgbClr val="0173D0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1" name="矩形 103">
              <a:extLst>
                <a:ext uri="{FF2B5EF4-FFF2-40B4-BE49-F238E27FC236}">
                  <a16:creationId xmlns:a16="http://schemas.microsoft.com/office/drawing/2014/main" id="{0ACD45E9-2FF0-3ECF-1F51-7091F7B5D133}"/>
                </a:ext>
              </a:extLst>
            </p:cNvPr>
            <p:cNvSpPr/>
            <p:nvPr/>
          </p:nvSpPr>
          <p:spPr>
            <a:xfrm>
              <a:off x="709892" y="2030134"/>
              <a:ext cx="3581910" cy="3567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Domain experts validate relevance and accuracy of extracted keywords</a:t>
              </a:r>
            </a:p>
            <a:p>
              <a:pPr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By identifying keywords that do not belong to each sampled class</a:t>
              </a:r>
              <a:endParaRPr lang="en-GB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Five classes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in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total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A </a:t>
              </a:r>
              <a:r>
                <a:rPr lang="en-US" altLang="zh-CN" sz="1600" b="1" dirty="0">
                  <a:latin typeface="Arial" panose="020B0604020202020204" pitchFamily="34" charset="0"/>
                </a:rPr>
                <a:t>representative subset</a:t>
              </a:r>
              <a:r>
                <a:rPr lang="zh-CN" altLang="en-US" sz="1600" b="1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(avg. 18 per class): every fifth keyword</a:t>
              </a:r>
              <a:r>
                <a:rPr lang="en-US" altLang="zh-CN" sz="1600" b="1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from the filtered extracted set, ranked by descending similarity scores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Class descriptions and seed keywords presented as “context”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4347D9-119B-A6B3-12D4-F485C052EA42}"/>
              </a:ext>
            </a:extLst>
          </p:cNvPr>
          <p:cNvGrpSpPr/>
          <p:nvPr/>
        </p:nvGrpSpPr>
        <p:grpSpPr>
          <a:xfrm>
            <a:off x="676558" y="1408271"/>
            <a:ext cx="2951724" cy="673787"/>
            <a:chOff x="589496" y="1439716"/>
            <a:chExt cx="3350656" cy="673787"/>
          </a:xfrm>
        </p:grpSpPr>
        <p:sp>
          <p:nvSpPr>
            <p:cNvPr id="13" name="椭圆 2">
              <a:extLst>
                <a:ext uri="{FF2B5EF4-FFF2-40B4-BE49-F238E27FC236}">
                  <a16:creationId xmlns:a16="http://schemas.microsoft.com/office/drawing/2014/main" id="{D73BE170-BCF5-3DB4-E175-CF8CD34AE604}"/>
                </a:ext>
              </a:extLst>
            </p:cNvPr>
            <p:cNvSpPr/>
            <p:nvPr/>
          </p:nvSpPr>
          <p:spPr>
            <a:xfrm>
              <a:off x="589496" y="1439716"/>
              <a:ext cx="3350656" cy="673787"/>
            </a:xfrm>
            <a:prstGeom prst="roundRect">
              <a:avLst/>
            </a:prstGeom>
            <a:solidFill>
              <a:srgbClr val="C4DDF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4" name="矩形 27">
              <a:extLst>
                <a:ext uri="{FF2B5EF4-FFF2-40B4-BE49-F238E27FC236}">
                  <a16:creationId xmlns:a16="http://schemas.microsoft.com/office/drawing/2014/main" id="{94230353-F4A8-2E62-EE12-6D4C1D0353AD}"/>
                </a:ext>
              </a:extLst>
            </p:cNvPr>
            <p:cNvSpPr/>
            <p:nvPr/>
          </p:nvSpPr>
          <p:spPr>
            <a:xfrm>
              <a:off x="650405" y="1538113"/>
              <a:ext cx="3185203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Expert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Validation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4536F3DF-0ABF-E8F0-2DA0-0DEFA4A4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7BA7F7-5C95-B9D5-88AE-8CD953AF5A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2139"/>
          <a:stretch/>
        </p:blipFill>
        <p:spPr>
          <a:xfrm>
            <a:off x="4799856" y="343339"/>
            <a:ext cx="5160457" cy="18722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BEBA47-DDF2-5054-5128-206E43F77E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769"/>
          <a:stretch/>
        </p:blipFill>
        <p:spPr>
          <a:xfrm>
            <a:off x="4807055" y="2343050"/>
            <a:ext cx="5146057" cy="44381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8570D3-5CB5-3CCA-8A8E-61DCDFDBAF7E}"/>
              </a:ext>
            </a:extLst>
          </p:cNvPr>
          <p:cNvSpPr txBox="1"/>
          <p:nvPr/>
        </p:nvSpPr>
        <p:spPr>
          <a:xfrm>
            <a:off x="6848035" y="5594685"/>
            <a:ext cx="2849178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D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Exam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ple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: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expert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validation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question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with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instructions,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class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A</a:t>
            </a:r>
            <a:endParaRPr lang="en-DE" sz="12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50038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D6898FC5-F6C4-C559-3A2C-7B9B4F981BBE}"/>
              </a:ext>
            </a:extLst>
          </p:cNvPr>
          <p:cNvGrpSpPr/>
          <p:nvPr/>
        </p:nvGrpSpPr>
        <p:grpSpPr>
          <a:xfrm>
            <a:off x="4328904" y="1740594"/>
            <a:ext cx="3499017" cy="4700979"/>
            <a:chOff x="681537" y="1390933"/>
            <a:chExt cx="3647913" cy="4604543"/>
          </a:xfrm>
        </p:grpSpPr>
        <p:sp>
          <p:nvSpPr>
            <p:cNvPr id="22" name="圆角矩形 1">
              <a:extLst>
                <a:ext uri="{FF2B5EF4-FFF2-40B4-BE49-F238E27FC236}">
                  <a16:creationId xmlns:a16="http://schemas.microsoft.com/office/drawing/2014/main" id="{C7C788F2-2B1E-FB59-58DA-17E957D029A2}"/>
                </a:ext>
              </a:extLst>
            </p:cNvPr>
            <p:cNvSpPr/>
            <p:nvPr/>
          </p:nvSpPr>
          <p:spPr>
            <a:xfrm>
              <a:off x="681537" y="1390933"/>
              <a:ext cx="3647913" cy="4604543"/>
            </a:xfrm>
            <a:prstGeom prst="roundRect">
              <a:avLst>
                <a:gd name="adj" fmla="val 3230"/>
              </a:avLst>
            </a:prstGeom>
            <a:noFill/>
            <a:ln w="19050">
              <a:solidFill>
                <a:srgbClr val="0173D0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2135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3" name="矩形 103">
              <a:extLst>
                <a:ext uri="{FF2B5EF4-FFF2-40B4-BE49-F238E27FC236}">
                  <a16:creationId xmlns:a16="http://schemas.microsoft.com/office/drawing/2014/main" id="{FF42A5FE-4F26-A2BE-2755-D19E6C2D0F0F}"/>
                </a:ext>
              </a:extLst>
            </p:cNvPr>
            <p:cNvSpPr/>
            <p:nvPr/>
          </p:nvSpPr>
          <p:spPr>
            <a:xfrm>
              <a:off x="743652" y="2165791"/>
              <a:ext cx="3581910" cy="305482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Coherence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evaluation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of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the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keyword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sets</a:t>
              </a:r>
            </a:p>
            <a:p>
              <a:pPr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Participants select the keyword (out of 5 options) that “does not belong”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25 questions for 5 classes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Two different keyword sets: </a:t>
              </a:r>
              <a:r>
                <a:rPr lang="en-US" altLang="zh-CN" sz="1600" i="1" dirty="0">
                  <a:latin typeface="Arial" panose="020B0604020202020204" pitchFamily="34" charset="0"/>
                </a:rPr>
                <a:t>extracted-only</a:t>
              </a:r>
              <a:r>
                <a:rPr lang="en-US" altLang="zh-CN" sz="1600" dirty="0">
                  <a:latin typeface="Arial" panose="020B0604020202020204" pitchFamily="34" charset="0"/>
                </a:rPr>
                <a:t> and </a:t>
              </a:r>
              <a:r>
                <a:rPr lang="en-US" altLang="zh-CN" sz="1600" i="1" dirty="0" err="1">
                  <a:latin typeface="Arial" panose="020B0604020202020204" pitchFamily="34" charset="0"/>
                </a:rPr>
                <a:t>extracted+generated</a:t>
              </a:r>
              <a:r>
                <a:rPr lang="en-US" altLang="zh-CN" sz="1600" i="1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keywords. 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Randomized question sequence and option orders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C685-BAEE-04FF-0DE7-815A8B75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C9DA8-26E6-408E-3A8F-1C8D8A9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243F75C-C61F-9AA2-91CF-2CF46DC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Evaluation Methodology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7972FD-6AE5-3A76-4EF0-2F14421DA3E7}"/>
              </a:ext>
            </a:extLst>
          </p:cNvPr>
          <p:cNvGrpSpPr/>
          <p:nvPr/>
        </p:nvGrpSpPr>
        <p:grpSpPr>
          <a:xfrm>
            <a:off x="407368" y="1740594"/>
            <a:ext cx="3499017" cy="4700979"/>
            <a:chOff x="681537" y="1390933"/>
            <a:chExt cx="3647913" cy="4604543"/>
          </a:xfrm>
        </p:grpSpPr>
        <p:sp>
          <p:nvSpPr>
            <p:cNvPr id="10" name="圆角矩形 1">
              <a:extLst>
                <a:ext uri="{FF2B5EF4-FFF2-40B4-BE49-F238E27FC236}">
                  <a16:creationId xmlns:a16="http://schemas.microsoft.com/office/drawing/2014/main" id="{E14C5249-32F5-E3AF-3593-24E70A790E63}"/>
                </a:ext>
              </a:extLst>
            </p:cNvPr>
            <p:cNvSpPr/>
            <p:nvPr/>
          </p:nvSpPr>
          <p:spPr>
            <a:xfrm>
              <a:off x="681537" y="1390933"/>
              <a:ext cx="3647913" cy="4604543"/>
            </a:xfrm>
            <a:prstGeom prst="roundRect">
              <a:avLst>
                <a:gd name="adj" fmla="val 3230"/>
              </a:avLst>
            </a:prstGeom>
            <a:noFill/>
            <a:ln w="19050">
              <a:solidFill>
                <a:srgbClr val="0173D0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1" name="矩形 103">
              <a:extLst>
                <a:ext uri="{FF2B5EF4-FFF2-40B4-BE49-F238E27FC236}">
                  <a16:creationId xmlns:a16="http://schemas.microsoft.com/office/drawing/2014/main" id="{0ACD45E9-2FF0-3ECF-1F51-7091F7B5D133}"/>
                </a:ext>
              </a:extLst>
            </p:cNvPr>
            <p:cNvSpPr/>
            <p:nvPr/>
          </p:nvSpPr>
          <p:spPr>
            <a:xfrm>
              <a:off x="709892" y="2030134"/>
              <a:ext cx="3581910" cy="3567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Domain experts validate relevance and accuracy of extracted keywords</a:t>
              </a:r>
            </a:p>
            <a:p>
              <a:pPr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By identifying keywords that do not belong to each sampled class</a:t>
              </a:r>
              <a:endParaRPr lang="en-GB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Five classes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in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total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A </a:t>
              </a:r>
              <a:r>
                <a:rPr lang="en-US" altLang="zh-CN" sz="1600" b="1" dirty="0">
                  <a:latin typeface="Arial" panose="020B0604020202020204" pitchFamily="34" charset="0"/>
                </a:rPr>
                <a:t>representative</a:t>
              </a:r>
              <a:r>
                <a:rPr lang="en-US" altLang="zh-CN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b="1" dirty="0">
                  <a:latin typeface="Arial" panose="020B0604020202020204" pitchFamily="34" charset="0"/>
                </a:rPr>
                <a:t>subset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(avg. 18 per class): every fifth keyword from the filtered extracted set, ranked by descending similarity scores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Class descriptions and seed keywords presented as “context”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4347D9-119B-A6B3-12D4-F485C052EA42}"/>
              </a:ext>
            </a:extLst>
          </p:cNvPr>
          <p:cNvGrpSpPr/>
          <p:nvPr/>
        </p:nvGrpSpPr>
        <p:grpSpPr>
          <a:xfrm>
            <a:off x="676558" y="1408271"/>
            <a:ext cx="2951724" cy="673787"/>
            <a:chOff x="589496" y="1439716"/>
            <a:chExt cx="3350656" cy="673787"/>
          </a:xfrm>
        </p:grpSpPr>
        <p:sp>
          <p:nvSpPr>
            <p:cNvPr id="13" name="椭圆 2">
              <a:extLst>
                <a:ext uri="{FF2B5EF4-FFF2-40B4-BE49-F238E27FC236}">
                  <a16:creationId xmlns:a16="http://schemas.microsoft.com/office/drawing/2014/main" id="{D73BE170-BCF5-3DB4-E175-CF8CD34AE604}"/>
                </a:ext>
              </a:extLst>
            </p:cNvPr>
            <p:cNvSpPr/>
            <p:nvPr/>
          </p:nvSpPr>
          <p:spPr>
            <a:xfrm>
              <a:off x="589496" y="1439716"/>
              <a:ext cx="3350656" cy="673787"/>
            </a:xfrm>
            <a:prstGeom prst="roundRect">
              <a:avLst/>
            </a:prstGeom>
            <a:solidFill>
              <a:srgbClr val="C4DDF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4" name="矩形 27">
              <a:extLst>
                <a:ext uri="{FF2B5EF4-FFF2-40B4-BE49-F238E27FC236}">
                  <a16:creationId xmlns:a16="http://schemas.microsoft.com/office/drawing/2014/main" id="{94230353-F4A8-2E62-EE12-6D4C1D0353AD}"/>
                </a:ext>
              </a:extLst>
            </p:cNvPr>
            <p:cNvSpPr/>
            <p:nvPr/>
          </p:nvSpPr>
          <p:spPr>
            <a:xfrm>
              <a:off x="650405" y="1538113"/>
              <a:ext cx="3185203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Expert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Validation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8B1B3D-15AA-A8E5-D794-CCEDF9DDD7F5}"/>
              </a:ext>
            </a:extLst>
          </p:cNvPr>
          <p:cNvGrpSpPr/>
          <p:nvPr/>
        </p:nvGrpSpPr>
        <p:grpSpPr>
          <a:xfrm>
            <a:off x="4569166" y="1285463"/>
            <a:ext cx="3050607" cy="919401"/>
            <a:chOff x="589496" y="1309245"/>
            <a:chExt cx="3350656" cy="919401"/>
          </a:xfrm>
        </p:grpSpPr>
        <p:sp>
          <p:nvSpPr>
            <p:cNvPr id="19" name="椭圆 2">
              <a:extLst>
                <a:ext uri="{FF2B5EF4-FFF2-40B4-BE49-F238E27FC236}">
                  <a16:creationId xmlns:a16="http://schemas.microsoft.com/office/drawing/2014/main" id="{7E45F7E2-22CE-4AC0-0667-BE22E4A8F304}"/>
                </a:ext>
              </a:extLst>
            </p:cNvPr>
            <p:cNvSpPr/>
            <p:nvPr/>
          </p:nvSpPr>
          <p:spPr>
            <a:xfrm>
              <a:off x="589496" y="1430533"/>
              <a:ext cx="3350656" cy="673787"/>
            </a:xfrm>
            <a:prstGeom prst="roundRect">
              <a:avLst/>
            </a:prstGeom>
            <a:solidFill>
              <a:srgbClr val="A0B7E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0" name="矩形 27">
              <a:extLst>
                <a:ext uri="{FF2B5EF4-FFF2-40B4-BE49-F238E27FC236}">
                  <a16:creationId xmlns:a16="http://schemas.microsoft.com/office/drawing/2014/main" id="{57954997-CF7D-C091-2A35-FBA40F02912B}"/>
                </a:ext>
              </a:extLst>
            </p:cNvPr>
            <p:cNvSpPr/>
            <p:nvPr/>
          </p:nvSpPr>
          <p:spPr>
            <a:xfrm>
              <a:off x="650405" y="1309245"/>
              <a:ext cx="3185202" cy="919401"/>
            </a:xfrm>
            <a:prstGeom prst="round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Intruder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Detection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4536F3DF-0ABF-E8F0-2DA0-0DEFA4A4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0A63CE-0899-F7E7-4D65-C33DC3C8A0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812"/>
          <a:stretch/>
        </p:blipFill>
        <p:spPr>
          <a:xfrm>
            <a:off x="8354748" y="692696"/>
            <a:ext cx="3300499" cy="29278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FD445D-A429-3625-075D-489CC2A8A7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048"/>
          <a:stretch/>
        </p:blipFill>
        <p:spPr>
          <a:xfrm>
            <a:off x="8354748" y="3741472"/>
            <a:ext cx="3350732" cy="292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225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B6E693E-6F78-0A9D-D1FF-4A3104B5AF38}"/>
              </a:ext>
            </a:extLst>
          </p:cNvPr>
          <p:cNvGrpSpPr/>
          <p:nvPr/>
        </p:nvGrpSpPr>
        <p:grpSpPr>
          <a:xfrm>
            <a:off x="4328904" y="1740594"/>
            <a:ext cx="3499017" cy="4700979"/>
            <a:chOff x="681537" y="1390933"/>
            <a:chExt cx="3647913" cy="4604543"/>
          </a:xfrm>
        </p:grpSpPr>
        <p:sp>
          <p:nvSpPr>
            <p:cNvPr id="5" name="圆角矩形 1">
              <a:extLst>
                <a:ext uri="{FF2B5EF4-FFF2-40B4-BE49-F238E27FC236}">
                  <a16:creationId xmlns:a16="http://schemas.microsoft.com/office/drawing/2014/main" id="{CFBD6A17-B374-0A5E-A040-6646F4B62797}"/>
                </a:ext>
              </a:extLst>
            </p:cNvPr>
            <p:cNvSpPr/>
            <p:nvPr/>
          </p:nvSpPr>
          <p:spPr>
            <a:xfrm>
              <a:off x="681537" y="1390933"/>
              <a:ext cx="3647913" cy="4604543"/>
            </a:xfrm>
            <a:prstGeom prst="roundRect">
              <a:avLst>
                <a:gd name="adj" fmla="val 3230"/>
              </a:avLst>
            </a:prstGeom>
            <a:noFill/>
            <a:ln w="19050">
              <a:solidFill>
                <a:srgbClr val="0173D0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2135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8" name="矩形 103">
              <a:extLst>
                <a:ext uri="{FF2B5EF4-FFF2-40B4-BE49-F238E27FC236}">
                  <a16:creationId xmlns:a16="http://schemas.microsoft.com/office/drawing/2014/main" id="{66301CD1-482E-4A1B-7125-A37CF3C7F665}"/>
                </a:ext>
              </a:extLst>
            </p:cNvPr>
            <p:cNvSpPr/>
            <p:nvPr/>
          </p:nvSpPr>
          <p:spPr>
            <a:xfrm>
              <a:off x="743652" y="2165791"/>
              <a:ext cx="3581910" cy="305482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Coherence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evaluation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of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the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keyword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sets</a:t>
              </a:r>
            </a:p>
            <a:p>
              <a:pPr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Participants select the keyword (out of 5 options) that “does not belong”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25 questions for 5 classes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Two different keyword sets: </a:t>
              </a:r>
              <a:r>
                <a:rPr lang="en-US" altLang="zh-CN" sz="1600" i="1" dirty="0">
                  <a:latin typeface="Arial" panose="020B0604020202020204" pitchFamily="34" charset="0"/>
                </a:rPr>
                <a:t>extracted-only</a:t>
              </a:r>
              <a:r>
                <a:rPr lang="en-US" altLang="zh-CN" sz="1600" dirty="0">
                  <a:latin typeface="Arial" panose="020B0604020202020204" pitchFamily="34" charset="0"/>
                </a:rPr>
                <a:t> and </a:t>
              </a:r>
              <a:r>
                <a:rPr lang="en-US" altLang="zh-CN" sz="1600" i="1" dirty="0" err="1">
                  <a:latin typeface="Arial" panose="020B0604020202020204" pitchFamily="34" charset="0"/>
                </a:rPr>
                <a:t>extracted+generated</a:t>
              </a:r>
              <a:r>
                <a:rPr lang="en-US" altLang="zh-CN" sz="1600" i="1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keywords. 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Randomized question sequence and option orders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815127-368B-FD08-0BD6-E9EEEF80FD5F}"/>
              </a:ext>
            </a:extLst>
          </p:cNvPr>
          <p:cNvGrpSpPr/>
          <p:nvPr/>
        </p:nvGrpSpPr>
        <p:grpSpPr>
          <a:xfrm>
            <a:off x="8250440" y="1738196"/>
            <a:ext cx="3499017" cy="4725789"/>
            <a:chOff x="681537" y="1390933"/>
            <a:chExt cx="3647913" cy="4604543"/>
          </a:xfrm>
        </p:grpSpPr>
        <p:sp>
          <p:nvSpPr>
            <p:cNvPr id="28" name="圆角矩形 1">
              <a:extLst>
                <a:ext uri="{FF2B5EF4-FFF2-40B4-BE49-F238E27FC236}">
                  <a16:creationId xmlns:a16="http://schemas.microsoft.com/office/drawing/2014/main" id="{5EC1A06C-AC2B-5676-2723-C1C5D373A71B}"/>
                </a:ext>
              </a:extLst>
            </p:cNvPr>
            <p:cNvSpPr/>
            <p:nvPr/>
          </p:nvSpPr>
          <p:spPr>
            <a:xfrm>
              <a:off x="681537" y="1390933"/>
              <a:ext cx="3647913" cy="4604543"/>
            </a:xfrm>
            <a:prstGeom prst="roundRect">
              <a:avLst>
                <a:gd name="adj" fmla="val 3230"/>
              </a:avLst>
            </a:prstGeom>
            <a:noFill/>
            <a:ln w="19050">
              <a:solidFill>
                <a:srgbClr val="0173D0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2135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9" name="矩形 103">
              <a:extLst>
                <a:ext uri="{FF2B5EF4-FFF2-40B4-BE49-F238E27FC236}">
                  <a16:creationId xmlns:a16="http://schemas.microsoft.com/office/drawing/2014/main" id="{E5A05BDB-833E-FF2E-FCCD-EFAE5EEBF142}"/>
                </a:ext>
              </a:extLst>
            </p:cNvPr>
            <p:cNvSpPr/>
            <p:nvPr/>
          </p:nvSpPr>
          <p:spPr>
            <a:xfrm>
              <a:off x="747540" y="1845628"/>
              <a:ext cx="3581910" cy="3788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Calculate similarity of each class’s keyword set to its seed keywords </a:t>
              </a:r>
            </a:p>
            <a:p>
              <a:pPr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On</a:t>
              </a: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these</a:t>
              </a: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keyword sets (filtered)</a:t>
              </a:r>
              <a:endParaRPr lang="en-GB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  <a:p>
              <a:pPr marL="342900" indent="-342900">
                <a:spcAft>
                  <a:spcPts val="400"/>
                </a:spcAft>
                <a:buFont typeface="+mj-lt"/>
                <a:buAutoNum type="arabicPeriod"/>
              </a:pPr>
              <a:r>
                <a:rPr lang="en-US" altLang="zh-CN" sz="1500" dirty="0">
                  <a:latin typeface="Arial" panose="020B0604020202020204" pitchFamily="34" charset="0"/>
                </a:rPr>
                <a:t>Extracted keywords</a:t>
              </a:r>
            </a:p>
            <a:p>
              <a:pPr marL="342900" indent="-342900">
                <a:spcAft>
                  <a:spcPts val="400"/>
                </a:spcAft>
                <a:buFont typeface="+mj-lt"/>
                <a:buAutoNum type="arabicPeriod"/>
              </a:pPr>
              <a:r>
                <a:rPr lang="en-US" altLang="zh-CN" sz="1500" dirty="0">
                  <a:latin typeface="Arial" panose="020B0604020202020204" pitchFamily="34" charset="0"/>
                </a:rPr>
                <a:t>New keywords from lexical substitution</a:t>
              </a:r>
            </a:p>
            <a:p>
              <a:pPr marL="342900" indent="-342900">
                <a:spcAft>
                  <a:spcPts val="400"/>
                </a:spcAft>
                <a:buFont typeface="+mj-lt"/>
                <a:buAutoNum type="arabicPeriod"/>
              </a:pPr>
              <a:r>
                <a:rPr lang="en-US" altLang="zh-CN" sz="1500" dirty="0">
                  <a:latin typeface="Arial" panose="020B0604020202020204" pitchFamily="34" charset="0"/>
                </a:rPr>
                <a:t>New keywords from synonym generation</a:t>
              </a:r>
            </a:p>
            <a:p>
              <a:pPr marL="342900" indent="-342900">
                <a:spcAft>
                  <a:spcPts val="400"/>
                </a:spcAft>
                <a:buFont typeface="+mj-lt"/>
                <a:buAutoNum type="arabicPeriod"/>
              </a:pPr>
              <a:r>
                <a:rPr lang="en-US" altLang="zh-CN" sz="1500" dirty="0">
                  <a:latin typeface="Arial" panose="020B0604020202020204" pitchFamily="34" charset="0"/>
                </a:rPr>
                <a:t>New keywords from word form generation</a:t>
              </a:r>
            </a:p>
            <a:p>
              <a:pPr marL="342900" indent="-342900">
                <a:spcAft>
                  <a:spcPts val="400"/>
                </a:spcAft>
                <a:buFont typeface="+mj-lt"/>
                <a:buAutoNum type="arabicPeriod"/>
              </a:pPr>
              <a:r>
                <a:rPr lang="en-US" altLang="zh-CN" sz="1500" dirty="0">
                  <a:latin typeface="Arial" panose="020B0604020202020204" pitchFamily="34" charset="0"/>
                </a:rPr>
                <a:t>All new generated</a:t>
              </a:r>
              <a:r>
                <a:rPr lang="zh-CN" altLang="en-US" sz="1500" dirty="0">
                  <a:latin typeface="Arial" panose="020B0604020202020204" pitchFamily="34" charset="0"/>
                </a:rPr>
                <a:t> </a:t>
              </a:r>
              <a:r>
                <a:rPr lang="en-US" altLang="zh-CN" sz="1500" dirty="0">
                  <a:latin typeface="Arial" panose="020B0604020202020204" pitchFamily="34" charset="0"/>
                </a:rPr>
                <a:t>keywords (stages 2-4) </a:t>
              </a:r>
            </a:p>
            <a:p>
              <a:pPr marL="342900" indent="-342900">
                <a:spcAft>
                  <a:spcPts val="400"/>
                </a:spcAft>
                <a:buFont typeface="+mj-lt"/>
                <a:buAutoNum type="arabicPeriod"/>
              </a:pPr>
              <a:r>
                <a:rPr lang="en-US" altLang="zh-CN" sz="1500" dirty="0">
                  <a:latin typeface="Arial" panose="020B0604020202020204" pitchFamily="34" charset="0"/>
                </a:rPr>
                <a:t>Entire keyword</a:t>
              </a:r>
              <a:r>
                <a:rPr lang="zh-CN" altLang="en-US" sz="1500" dirty="0">
                  <a:latin typeface="Arial" panose="020B0604020202020204" pitchFamily="34" charset="0"/>
                </a:rPr>
                <a:t> </a:t>
              </a:r>
              <a:r>
                <a:rPr lang="en-US" altLang="zh-CN" sz="1500" dirty="0">
                  <a:latin typeface="Arial" panose="020B0604020202020204" pitchFamily="34" charset="0"/>
                </a:rPr>
                <a:t>set (stages 1-4) </a:t>
              </a:r>
              <a:endParaRPr lang="en-US" altLang="zh-CN" sz="1600" dirty="0">
                <a:latin typeface="Arial" panose="020B0604020202020204" pitchFamily="34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C685-BAEE-04FF-0DE7-815A8B75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C9DA8-26E6-408E-3A8F-1C8D8A9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243F75C-C61F-9AA2-91CF-2CF46DC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Evaluation Methodology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7972FD-6AE5-3A76-4EF0-2F14421DA3E7}"/>
              </a:ext>
            </a:extLst>
          </p:cNvPr>
          <p:cNvGrpSpPr/>
          <p:nvPr/>
        </p:nvGrpSpPr>
        <p:grpSpPr>
          <a:xfrm>
            <a:off x="407368" y="1740594"/>
            <a:ext cx="3499017" cy="4700979"/>
            <a:chOff x="681537" y="1390933"/>
            <a:chExt cx="3647913" cy="4604543"/>
          </a:xfrm>
        </p:grpSpPr>
        <p:sp>
          <p:nvSpPr>
            <p:cNvPr id="10" name="圆角矩形 1">
              <a:extLst>
                <a:ext uri="{FF2B5EF4-FFF2-40B4-BE49-F238E27FC236}">
                  <a16:creationId xmlns:a16="http://schemas.microsoft.com/office/drawing/2014/main" id="{E14C5249-32F5-E3AF-3593-24E70A790E63}"/>
                </a:ext>
              </a:extLst>
            </p:cNvPr>
            <p:cNvSpPr/>
            <p:nvPr/>
          </p:nvSpPr>
          <p:spPr>
            <a:xfrm>
              <a:off x="681537" y="1390933"/>
              <a:ext cx="3647913" cy="4604543"/>
            </a:xfrm>
            <a:prstGeom prst="roundRect">
              <a:avLst>
                <a:gd name="adj" fmla="val 3230"/>
              </a:avLst>
            </a:prstGeom>
            <a:noFill/>
            <a:ln w="19050">
              <a:solidFill>
                <a:srgbClr val="0173D0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1" name="矩形 103">
              <a:extLst>
                <a:ext uri="{FF2B5EF4-FFF2-40B4-BE49-F238E27FC236}">
                  <a16:creationId xmlns:a16="http://schemas.microsoft.com/office/drawing/2014/main" id="{0ACD45E9-2FF0-3ECF-1F51-7091F7B5D133}"/>
                </a:ext>
              </a:extLst>
            </p:cNvPr>
            <p:cNvSpPr/>
            <p:nvPr/>
          </p:nvSpPr>
          <p:spPr>
            <a:xfrm>
              <a:off x="709892" y="2030134"/>
              <a:ext cx="3581910" cy="3567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Domain experts validate relevance and accuracy of extracted keywords</a:t>
              </a:r>
            </a:p>
            <a:p>
              <a:pPr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By identifying keywords that do not belong to each sampled class</a:t>
              </a:r>
              <a:endParaRPr lang="en-GB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Five classes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in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total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A </a:t>
              </a:r>
              <a:r>
                <a:rPr lang="en-US" altLang="zh-CN" sz="1600" b="1" dirty="0">
                  <a:latin typeface="Arial" panose="020B0604020202020204" pitchFamily="34" charset="0"/>
                </a:rPr>
                <a:t>representative</a:t>
              </a:r>
              <a:r>
                <a:rPr lang="en-US" altLang="zh-CN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b="1" dirty="0">
                  <a:latin typeface="Arial" panose="020B0604020202020204" pitchFamily="34" charset="0"/>
                </a:rPr>
                <a:t>subset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(avg. 18 per class): every fifth keyword</a:t>
              </a:r>
              <a:r>
                <a:rPr lang="en-US" altLang="zh-CN" sz="1600" b="1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from the filtered extracted set, ranked by descending similarity scores</a:t>
              </a:r>
            </a:p>
            <a:p>
              <a:pPr marL="285750" indent="-285750"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zh-CN" sz="1600" dirty="0">
                  <a:latin typeface="Arial" panose="020B0604020202020204" pitchFamily="34" charset="0"/>
                </a:rPr>
                <a:t>Class descriptions and seed keywords presented as “context”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4347D9-119B-A6B3-12D4-F485C052EA42}"/>
              </a:ext>
            </a:extLst>
          </p:cNvPr>
          <p:cNvGrpSpPr/>
          <p:nvPr/>
        </p:nvGrpSpPr>
        <p:grpSpPr>
          <a:xfrm>
            <a:off x="676558" y="1408271"/>
            <a:ext cx="2951724" cy="673787"/>
            <a:chOff x="589496" y="1439716"/>
            <a:chExt cx="3350656" cy="673787"/>
          </a:xfrm>
        </p:grpSpPr>
        <p:sp>
          <p:nvSpPr>
            <p:cNvPr id="13" name="椭圆 2">
              <a:extLst>
                <a:ext uri="{FF2B5EF4-FFF2-40B4-BE49-F238E27FC236}">
                  <a16:creationId xmlns:a16="http://schemas.microsoft.com/office/drawing/2014/main" id="{D73BE170-BCF5-3DB4-E175-CF8CD34AE604}"/>
                </a:ext>
              </a:extLst>
            </p:cNvPr>
            <p:cNvSpPr/>
            <p:nvPr/>
          </p:nvSpPr>
          <p:spPr>
            <a:xfrm>
              <a:off x="589496" y="1439716"/>
              <a:ext cx="3350656" cy="673787"/>
            </a:xfrm>
            <a:prstGeom prst="roundRect">
              <a:avLst/>
            </a:prstGeom>
            <a:solidFill>
              <a:srgbClr val="C4DDF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4" name="矩形 27">
              <a:extLst>
                <a:ext uri="{FF2B5EF4-FFF2-40B4-BE49-F238E27FC236}">
                  <a16:creationId xmlns:a16="http://schemas.microsoft.com/office/drawing/2014/main" id="{94230353-F4A8-2E62-EE12-6D4C1D0353AD}"/>
                </a:ext>
              </a:extLst>
            </p:cNvPr>
            <p:cNvSpPr/>
            <p:nvPr/>
          </p:nvSpPr>
          <p:spPr>
            <a:xfrm>
              <a:off x="650405" y="1538113"/>
              <a:ext cx="3185203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Expert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Validation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8B1B3D-15AA-A8E5-D794-CCEDF9DDD7F5}"/>
              </a:ext>
            </a:extLst>
          </p:cNvPr>
          <p:cNvGrpSpPr/>
          <p:nvPr/>
        </p:nvGrpSpPr>
        <p:grpSpPr>
          <a:xfrm>
            <a:off x="4569166" y="1285463"/>
            <a:ext cx="3050607" cy="919401"/>
            <a:chOff x="589496" y="1309245"/>
            <a:chExt cx="3350656" cy="919401"/>
          </a:xfrm>
        </p:grpSpPr>
        <p:sp>
          <p:nvSpPr>
            <p:cNvPr id="19" name="椭圆 2">
              <a:extLst>
                <a:ext uri="{FF2B5EF4-FFF2-40B4-BE49-F238E27FC236}">
                  <a16:creationId xmlns:a16="http://schemas.microsoft.com/office/drawing/2014/main" id="{7E45F7E2-22CE-4AC0-0667-BE22E4A8F304}"/>
                </a:ext>
              </a:extLst>
            </p:cNvPr>
            <p:cNvSpPr/>
            <p:nvPr/>
          </p:nvSpPr>
          <p:spPr>
            <a:xfrm>
              <a:off x="589496" y="1430533"/>
              <a:ext cx="3350656" cy="673787"/>
            </a:xfrm>
            <a:prstGeom prst="roundRect">
              <a:avLst/>
            </a:prstGeom>
            <a:solidFill>
              <a:srgbClr val="A0B7E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0" name="矩形 27">
              <a:extLst>
                <a:ext uri="{FF2B5EF4-FFF2-40B4-BE49-F238E27FC236}">
                  <a16:creationId xmlns:a16="http://schemas.microsoft.com/office/drawing/2014/main" id="{57954997-CF7D-C091-2A35-FBA40F02912B}"/>
                </a:ext>
              </a:extLst>
            </p:cNvPr>
            <p:cNvSpPr/>
            <p:nvPr/>
          </p:nvSpPr>
          <p:spPr>
            <a:xfrm>
              <a:off x="650405" y="1309245"/>
              <a:ext cx="3185202" cy="919401"/>
            </a:xfrm>
            <a:prstGeom prst="round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Intruder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Detection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9A7811-CE39-95CA-149C-0FCD08DBB401}"/>
              </a:ext>
            </a:extLst>
          </p:cNvPr>
          <p:cNvGrpSpPr/>
          <p:nvPr/>
        </p:nvGrpSpPr>
        <p:grpSpPr>
          <a:xfrm>
            <a:off x="8682791" y="1319071"/>
            <a:ext cx="2634314" cy="830997"/>
            <a:chOff x="589496" y="1175690"/>
            <a:chExt cx="3350656" cy="830997"/>
          </a:xfrm>
        </p:grpSpPr>
        <p:sp>
          <p:nvSpPr>
            <p:cNvPr id="25" name="椭圆 2">
              <a:extLst>
                <a:ext uri="{FF2B5EF4-FFF2-40B4-BE49-F238E27FC236}">
                  <a16:creationId xmlns:a16="http://schemas.microsoft.com/office/drawing/2014/main" id="{5ACB0602-5CC2-9DB1-A8B7-5B339DCF1EED}"/>
                </a:ext>
              </a:extLst>
            </p:cNvPr>
            <p:cNvSpPr/>
            <p:nvPr/>
          </p:nvSpPr>
          <p:spPr>
            <a:xfrm>
              <a:off x="589496" y="1263370"/>
              <a:ext cx="3350656" cy="673787"/>
            </a:xfrm>
            <a:prstGeom prst="roundRect">
              <a:avLst/>
            </a:prstGeom>
            <a:solidFill>
              <a:srgbClr val="0173D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6" name="矩形 27">
              <a:extLst>
                <a:ext uri="{FF2B5EF4-FFF2-40B4-BE49-F238E27FC236}">
                  <a16:creationId xmlns:a16="http://schemas.microsoft.com/office/drawing/2014/main" id="{FF932428-30E8-FF78-DF3A-AE38920092F7}"/>
                </a:ext>
              </a:extLst>
            </p:cNvPr>
            <p:cNvSpPr/>
            <p:nvPr/>
          </p:nvSpPr>
          <p:spPr>
            <a:xfrm>
              <a:off x="671498" y="1175690"/>
              <a:ext cx="3185202" cy="83099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Automatic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 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Evaluation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4536F3DF-0ABF-E8F0-2DA0-0DEFA4A4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</p:spTree>
    <p:extLst>
      <p:ext uri="{BB962C8B-B14F-4D97-AF65-F5344CB8AC3E}">
        <p14:creationId xmlns:p14="http://schemas.microsoft.com/office/powerpoint/2010/main" val="379804539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75F0FEA-7748-988B-B241-7A7BF079CFEC}"/>
              </a:ext>
            </a:extLst>
          </p:cNvPr>
          <p:cNvSpPr/>
          <p:nvPr/>
        </p:nvSpPr>
        <p:spPr bwMode="auto">
          <a:xfrm>
            <a:off x="5471" y="3501008"/>
            <a:ext cx="12192000" cy="1036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/>
              <a:t>Introduction</a:t>
            </a:r>
            <a:r>
              <a:rPr lang="en-US" dirty="0"/>
              <a:t> </a:t>
            </a:r>
          </a:p>
          <a:p>
            <a:pPr lvl="1"/>
            <a:r>
              <a:rPr lang="en-US" altLang="zh-CN" dirty="0"/>
              <a:t>Motivation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Goals</a:t>
            </a:r>
            <a:r>
              <a:rPr lang="zh-CN" altLang="en-US" dirty="0"/>
              <a:t> </a:t>
            </a:r>
            <a:r>
              <a:rPr lang="en-US" altLang="zh-CN" dirty="0"/>
              <a:t>(Recap)</a:t>
            </a:r>
          </a:p>
          <a:p>
            <a:pPr lvl="1"/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Research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Questions</a:t>
            </a:r>
            <a:endParaRPr lang="en-US" altLang="zh-CN" dirty="0"/>
          </a:p>
          <a:p>
            <a:pPr marL="98425" lvl="1" indent="0">
              <a:buNone/>
            </a:pPr>
            <a:endParaRPr lang="en-US" sz="1500" dirty="0"/>
          </a:p>
          <a:p>
            <a:pPr marL="0" indent="-258762"/>
            <a:r>
              <a:rPr lang="en-US" dirty="0"/>
              <a:t>Research Approach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dirty="0"/>
              <a:t>Dat</a:t>
            </a:r>
            <a:r>
              <a:rPr lang="en-US" altLang="zh-CN" dirty="0"/>
              <a:t>aset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/>
              <a:t>Methodology</a:t>
            </a:r>
          </a:p>
          <a:p>
            <a:endParaRPr lang="en-US" altLang="zh-CN" sz="1500" dirty="0"/>
          </a:p>
          <a:p>
            <a:r>
              <a:rPr lang="en-US" altLang="zh-CN" dirty="0"/>
              <a:t>Findings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Extraction Results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Generation Results</a:t>
            </a:r>
            <a:endParaRPr lang="en-US" altLang="zh-CN" dirty="0"/>
          </a:p>
          <a:p>
            <a:endParaRPr lang="en-US" altLang="zh-CN" sz="1500" dirty="0"/>
          </a:p>
          <a:p>
            <a:r>
              <a:rPr lang="en-US" altLang="zh-CN" dirty="0"/>
              <a:t>Discussions</a:t>
            </a:r>
            <a:r>
              <a:rPr lang="zh-CN" altLang="en-US" dirty="0"/>
              <a:t> </a:t>
            </a:r>
            <a:endParaRPr lang="en-GB" altLang="zh-CN" dirty="0"/>
          </a:p>
          <a:p>
            <a:pPr lvl="1">
              <a:buClr>
                <a:srgbClr val="002143"/>
              </a:buClr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Contributions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Challenges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and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Future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Work</a:t>
            </a:r>
          </a:p>
          <a:p>
            <a:pPr marL="98425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None/>
              <a:tabLst/>
              <a:defRPr/>
            </a:pP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0" indent="0">
              <a:buClr>
                <a:srgbClr val="002143"/>
              </a:buClr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Conclusion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4697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75F0FEA-7748-988B-B241-7A7BF079CFEC}"/>
              </a:ext>
            </a:extLst>
          </p:cNvPr>
          <p:cNvSpPr/>
          <p:nvPr/>
        </p:nvSpPr>
        <p:spPr bwMode="auto">
          <a:xfrm>
            <a:off x="5471" y="952502"/>
            <a:ext cx="12192000" cy="1036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/>
              <a:t>Introduction</a:t>
            </a:r>
            <a:r>
              <a:rPr lang="en-US" dirty="0"/>
              <a:t> </a:t>
            </a:r>
          </a:p>
          <a:p>
            <a:pPr lvl="1"/>
            <a:r>
              <a:rPr lang="en-US" altLang="zh-CN" dirty="0"/>
              <a:t>Motivation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Goals</a:t>
            </a:r>
            <a:r>
              <a:rPr lang="zh-CN" altLang="en-US" dirty="0"/>
              <a:t> </a:t>
            </a:r>
            <a:r>
              <a:rPr lang="en-US" altLang="zh-CN" dirty="0"/>
              <a:t>(Recap)</a:t>
            </a:r>
          </a:p>
          <a:p>
            <a:pPr lvl="1"/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Research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Questions</a:t>
            </a:r>
            <a:endParaRPr lang="en-US" altLang="zh-CN" dirty="0"/>
          </a:p>
          <a:p>
            <a:pPr marL="98425" lvl="1" indent="0">
              <a:buNone/>
            </a:pPr>
            <a:endParaRPr lang="en-US" sz="1500" dirty="0"/>
          </a:p>
          <a:p>
            <a:pPr marL="0" indent="-258762"/>
            <a:r>
              <a:rPr lang="en-US" dirty="0"/>
              <a:t>Research Approach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dirty="0"/>
              <a:t>Dat</a:t>
            </a:r>
            <a:r>
              <a:rPr lang="en-US" altLang="zh-CN" dirty="0"/>
              <a:t>aset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/>
              <a:t>Methodology</a:t>
            </a:r>
          </a:p>
          <a:p>
            <a:endParaRPr lang="en-US" altLang="zh-CN" sz="1500" dirty="0"/>
          </a:p>
          <a:p>
            <a:r>
              <a:rPr lang="en-US" altLang="zh-CN" dirty="0"/>
              <a:t>Findings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Extraction Results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Generation Results</a:t>
            </a:r>
            <a:endParaRPr lang="en-US" altLang="zh-CN" dirty="0"/>
          </a:p>
          <a:p>
            <a:endParaRPr lang="en-US" altLang="zh-CN" sz="1500" dirty="0"/>
          </a:p>
          <a:p>
            <a:r>
              <a:rPr lang="en-US" altLang="zh-CN" dirty="0"/>
              <a:t>Discussions</a:t>
            </a:r>
            <a:r>
              <a:rPr lang="zh-CN" altLang="en-US" dirty="0"/>
              <a:t> </a:t>
            </a:r>
            <a:endParaRPr lang="en-GB" altLang="zh-CN" dirty="0"/>
          </a:p>
          <a:p>
            <a:pPr lvl="1">
              <a:buClr>
                <a:srgbClr val="002143"/>
              </a:buClr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Contributions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Challenges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and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Future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Work</a:t>
            </a:r>
          </a:p>
          <a:p>
            <a:pPr marL="98425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None/>
              <a:tabLst/>
              <a:defRPr/>
            </a:pP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0" indent="0">
              <a:buClr>
                <a:srgbClr val="002143"/>
              </a:buClr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Conclusion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7617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7" descr="A graph of a number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CD43F435-AC33-6C54-3D03-825EFDC5E4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38" y="4568689"/>
            <a:ext cx="5722095" cy="2820751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66D648-51A4-411A-FDB8-9FCFBEBA82EF}"/>
              </a:ext>
            </a:extLst>
          </p:cNvPr>
          <p:cNvSpPr/>
          <p:nvPr/>
        </p:nvSpPr>
        <p:spPr bwMode="auto">
          <a:xfrm>
            <a:off x="6306238" y="5229200"/>
            <a:ext cx="5885762" cy="2192152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5398F1-F4C7-6159-C1D9-C519E2FF1F34}"/>
              </a:ext>
            </a:extLst>
          </p:cNvPr>
          <p:cNvCxnSpPr/>
          <p:nvPr/>
        </p:nvCxnSpPr>
        <p:spPr bwMode="auto">
          <a:xfrm>
            <a:off x="7650000" y="5229200"/>
            <a:ext cx="4230000" cy="0"/>
          </a:xfrm>
          <a:prstGeom prst="line">
            <a:avLst/>
          </a:prstGeom>
          <a:ln w="12700">
            <a:solidFill>
              <a:schemeClr val="tx1">
                <a:alpha val="67916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C685-BAEE-04FF-0DE7-815A8B75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C9DA8-26E6-408E-3A8F-1C8D8A9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243F75C-C61F-9AA2-91CF-2CF46DC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Extraction Results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65987E82-F931-0F6B-64D8-7D1DD16E8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56A5558-0488-2263-DEE0-56AF911862AB}"/>
              </a:ext>
            </a:extLst>
          </p:cNvPr>
          <p:cNvSpPr txBox="1">
            <a:spLocks/>
          </p:cNvSpPr>
          <p:nvPr/>
        </p:nvSpPr>
        <p:spPr bwMode="auto">
          <a:xfrm>
            <a:off x="367891" y="1675055"/>
            <a:ext cx="4743294" cy="319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lvl="1">
              <a:buClr>
                <a:srgbClr val="002143"/>
              </a:buClr>
              <a:defRPr/>
            </a:pPr>
            <a:r>
              <a:rPr lang="en-US" kern="0" dirty="0">
                <a:solidFill>
                  <a:srgbClr val="000000"/>
                </a:solidFill>
              </a:rPr>
              <a:t>165,206 keywords across the 21 classes</a:t>
            </a:r>
          </a:p>
          <a:p>
            <a:pPr lvl="2">
              <a:buClr>
                <a:srgbClr val="002143"/>
              </a:buClr>
              <a:defRPr/>
            </a:pPr>
            <a:r>
              <a:rPr lang="en-US" b="1" kern="0" dirty="0">
                <a:solidFill>
                  <a:srgbClr val="000000"/>
                </a:solidFill>
              </a:rPr>
              <a:t>7,867</a:t>
            </a:r>
            <a:r>
              <a:rPr 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keywords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per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class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endParaRPr lang="en-GB" altLang="zh-CN" kern="0" dirty="0">
              <a:solidFill>
                <a:srgbClr val="000000"/>
              </a:solidFill>
            </a:endParaRPr>
          </a:p>
          <a:p>
            <a:pPr lvl="3">
              <a:buClr>
                <a:srgbClr val="002143"/>
              </a:buClr>
              <a:defRPr/>
            </a:pPr>
            <a:r>
              <a:rPr lang="en-US" altLang="zh-CN" sz="1800" kern="0" dirty="0">
                <a:solidFill>
                  <a:srgbClr val="000000"/>
                </a:solidFill>
              </a:rPr>
              <a:t>Ranging from 6,581</a:t>
            </a:r>
            <a:r>
              <a:rPr lang="zh-CN" altLang="en-US" sz="1800" kern="0" dirty="0">
                <a:solidFill>
                  <a:srgbClr val="000000"/>
                </a:solidFill>
              </a:rPr>
              <a:t> </a:t>
            </a:r>
            <a:r>
              <a:rPr lang="en-US" altLang="zh-CN" sz="1800" kern="0" dirty="0">
                <a:solidFill>
                  <a:srgbClr val="000000"/>
                </a:solidFill>
              </a:rPr>
              <a:t>to</a:t>
            </a:r>
            <a:r>
              <a:rPr lang="zh-CN" altLang="en-US" sz="1800" kern="0" dirty="0">
                <a:solidFill>
                  <a:srgbClr val="000000"/>
                </a:solidFill>
              </a:rPr>
              <a:t> </a:t>
            </a:r>
            <a:r>
              <a:rPr lang="en-US" altLang="zh-CN" sz="1800" kern="0" dirty="0">
                <a:solidFill>
                  <a:srgbClr val="000000"/>
                </a:solidFill>
              </a:rPr>
              <a:t>8,920</a:t>
            </a:r>
          </a:p>
          <a:p>
            <a:pPr lvl="1">
              <a:buClr>
                <a:srgbClr val="002143"/>
              </a:buClr>
              <a:defRPr/>
            </a:pPr>
            <a:endParaRPr lang="en-US" altLang="zh-CN" kern="0" dirty="0">
              <a:solidFill>
                <a:srgbClr val="000000"/>
              </a:solidFill>
            </a:endParaRPr>
          </a:p>
          <a:p>
            <a:pPr lvl="1">
              <a:buClr>
                <a:srgbClr val="002143"/>
              </a:buClr>
              <a:defRPr/>
            </a:pPr>
            <a:r>
              <a:rPr lang="en-US" altLang="zh-CN" kern="0" dirty="0">
                <a:solidFill>
                  <a:srgbClr val="000000"/>
                </a:solidFill>
              </a:rPr>
              <a:t>Time: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~15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minutes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per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class</a:t>
            </a:r>
            <a:r>
              <a:rPr lang="zh-CN" altLang="en-US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(GPU)</a:t>
            </a:r>
            <a:endParaRPr lang="en-GB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D1EF67-AF11-A9F5-288F-6884BF1CEA17}"/>
                  </a:ext>
                </a:extLst>
              </p:cNvPr>
              <p:cNvSpPr txBox="1"/>
              <p:nvPr/>
            </p:nvSpPr>
            <p:spPr>
              <a:xfrm>
                <a:off x="7080816" y="1916832"/>
                <a:ext cx="4743293" cy="23083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To</a:t>
                </a:r>
                <a:r>
                  <a:rPr lang="zh-CN" alt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ensure</a:t>
                </a:r>
                <a:r>
                  <a:rPr lang="zh-CN" alt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class-specificity:</a:t>
                </a:r>
              </a:p>
              <a:p>
                <a:endParaRPr lang="en-US" altLang="zh-CN" sz="1800" b="1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Damping</a:t>
                </a:r>
                <a:r>
                  <a:rPr lang="zh-CN" altLang="en-US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function</a:t>
                </a:r>
                <a:r>
                  <a:rPr lang="zh-CN" altLang="en-US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for</a:t>
                </a:r>
                <a:r>
                  <a:rPr lang="zh-CN" altLang="en-US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filtering:</a:t>
                </a:r>
                <a:r>
                  <a:rPr lang="zh-CN" altLang="en-US" sz="18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180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500"/>
                  </a:spcAft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4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zh-CN" altLang="en-US" sz="14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</a:t>
                </a: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</a:t>
                </a: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number</a:t>
                </a: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of</a:t>
                </a: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extracted</a:t>
                </a: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keywords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 = 5 · (</m:t>
                      </m:r>
                      <m:r>
                        <m:rPr>
                          <m:sty m:val="p"/>
                        </m:rP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) − </m:t>
                      </m:r>
                      <m:r>
                        <m:rPr>
                          <m:sty m:val="p"/>
                        </m:rP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sz="1800" i="1" dirty="0" smtClean="0">
                          <a:effectLst/>
                          <a:latin typeface="Cambria Math" panose="02040503050406030204" pitchFamily="18" charset="0"/>
                        </a:rPr>
                        <m:t>⁡(0.001)) 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→</a:t>
                </a:r>
                <a:r>
                  <a:rPr lang="zh-CN" altLang="en-US" dirty="0"/>
                  <a:t> </a:t>
                </a:r>
                <a:r>
                  <a:rPr lang="en-US" altLang="zh-CN" b="1" dirty="0"/>
                  <a:t>Top</a:t>
                </a:r>
                <a:r>
                  <a:rPr lang="zh-CN" altLang="en-US" dirty="0"/>
                  <a:t> </a:t>
                </a:r>
                <a:r>
                  <a:rPr lang="en-US" altLang="zh-CN" b="1" dirty="0"/>
                  <a:t>91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extracted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keywords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average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each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class</a:t>
                </a:r>
                <a:r>
                  <a:rPr lang="zh-CN" altLang="en-US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D1EF67-AF11-A9F5-288F-6884BF1CE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816" y="1916832"/>
                <a:ext cx="4743293" cy="2308324"/>
              </a:xfrm>
              <a:prstGeom prst="rect">
                <a:avLst/>
              </a:prstGeom>
              <a:blipFill>
                <a:blip r:embed="rId4"/>
                <a:stretch>
                  <a:fillRect l="-1067" t="-1093" b="-32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1C32044A-3BC6-59C9-3EE1-D1E2B08E176C}"/>
              </a:ext>
            </a:extLst>
          </p:cNvPr>
          <p:cNvSpPr/>
          <p:nvPr/>
        </p:nvSpPr>
        <p:spPr bwMode="auto">
          <a:xfrm>
            <a:off x="7650000" y="4118572"/>
            <a:ext cx="4230000" cy="647852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Automatic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evaluation: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</a:t>
            </a:r>
            <a:r>
              <a:rPr lang="en-DE" sz="1400" dirty="0">
                <a:solidFill>
                  <a:schemeClr val="tx1"/>
                </a:solidFill>
                <a:cs typeface="Arial" pitchFamily="34" charset="0"/>
              </a:rPr>
              <a:t>imilar</a:t>
            </a:r>
            <a:r>
              <a:rPr lang="en-US" altLang="zh-CN" sz="1400" dirty="0" err="1">
                <a:solidFill>
                  <a:schemeClr val="tx1"/>
                </a:solidFill>
                <a:cs typeface="Arial" pitchFamily="34" charset="0"/>
              </a:rPr>
              <a:t>ity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to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seed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keywords</a:t>
            </a:r>
            <a:endParaRPr lang="en-DE" sz="14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62874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360C2-3999-82E1-9007-D5D2EC6E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2D211-1296-755C-94F3-5F587AE4B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pic>
        <p:nvPicPr>
          <p:cNvPr id="8" name="Picture 7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353230B-3EF9-5672-97BF-7743A4E008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1214"/>
          <a:stretch/>
        </p:blipFill>
        <p:spPr>
          <a:xfrm>
            <a:off x="4297804" y="1491835"/>
            <a:ext cx="2908238" cy="3411004"/>
          </a:xfrm>
          <a:prstGeom prst="rect">
            <a:avLst/>
          </a:prstGeom>
        </p:spPr>
      </p:pic>
      <p:pic>
        <p:nvPicPr>
          <p:cNvPr id="10" name="Picture 9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CB0497C-F689-A9F3-D8B5-7226E5BA37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" b="31589"/>
          <a:stretch/>
        </p:blipFill>
        <p:spPr>
          <a:xfrm>
            <a:off x="769412" y="1527908"/>
            <a:ext cx="2940662" cy="337493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C0F7FE1-4C8F-E6BC-C5F6-60D76F3F1024}"/>
              </a:ext>
            </a:extLst>
          </p:cNvPr>
          <p:cNvCxnSpPr>
            <a:cxnSpLocks/>
          </p:cNvCxnSpPr>
          <p:nvPr/>
        </p:nvCxnSpPr>
        <p:spPr bwMode="auto">
          <a:xfrm>
            <a:off x="625396" y="3212976"/>
            <a:ext cx="3155829" cy="0"/>
          </a:xfrm>
          <a:prstGeom prst="line">
            <a:avLst/>
          </a:prstGeom>
          <a:ln>
            <a:solidFill>
              <a:srgbClr val="C00000">
                <a:alpha val="50000"/>
              </a:srgb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328C28-752E-C1EB-673C-B6E10850704A}"/>
              </a:ext>
            </a:extLst>
          </p:cNvPr>
          <p:cNvCxnSpPr/>
          <p:nvPr/>
        </p:nvCxnSpPr>
        <p:spPr bwMode="auto">
          <a:xfrm>
            <a:off x="4081780" y="3030335"/>
            <a:ext cx="3456384" cy="0"/>
          </a:xfrm>
          <a:prstGeom prst="line">
            <a:avLst/>
          </a:prstGeom>
          <a:ln>
            <a:solidFill>
              <a:srgbClr val="C00000">
                <a:alpha val="50000"/>
              </a:srgb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itel 1">
            <a:extLst>
              <a:ext uri="{FF2B5EF4-FFF2-40B4-BE49-F238E27FC236}">
                <a16:creationId xmlns:a16="http://schemas.microsoft.com/office/drawing/2014/main" id="{3299CE5E-908B-48C7-3BB5-1F9CF18B5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Extraction Challenges: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Precision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vs.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Exhaustiveness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AB0CEBC2-932A-275D-0276-9B1AB8E10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85DC09-B29E-F598-9713-D1EB40375239}"/>
              </a:ext>
            </a:extLst>
          </p:cNvPr>
          <p:cNvSpPr txBox="1"/>
          <p:nvPr/>
        </p:nvSpPr>
        <p:spPr>
          <a:xfrm>
            <a:off x="517814" y="5013176"/>
            <a:ext cx="344786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C</a:t>
            </a:r>
            <a:r>
              <a:rPr lang="en-DE" sz="1400" dirty="0">
                <a:latin typeface="Arial" pitchFamily="34" charset="0"/>
              </a:rPr>
              <a:t>lass A (agriculture, forestry and fishing):</a:t>
            </a:r>
          </a:p>
          <a:p>
            <a:pPr algn="ctr"/>
            <a:r>
              <a:rPr lang="en-DE" sz="1400" dirty="0">
                <a:latin typeface="Arial" pitchFamily="34" charset="0"/>
              </a:rPr>
              <a:t>extracted keywords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F7DCE2-187B-AF92-05E9-AFB3DE59519C}"/>
              </a:ext>
            </a:extLst>
          </p:cNvPr>
          <p:cNvSpPr txBox="1"/>
          <p:nvPr/>
        </p:nvSpPr>
        <p:spPr>
          <a:xfrm>
            <a:off x="4027989" y="4997152"/>
            <a:ext cx="344786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C</a:t>
            </a:r>
            <a:r>
              <a:rPr lang="en-DE" sz="1400" dirty="0">
                <a:latin typeface="Arial" pitchFamily="34" charset="0"/>
              </a:rPr>
              <a:t>lass D (energy supply):</a:t>
            </a:r>
          </a:p>
          <a:p>
            <a:pPr algn="ctr"/>
            <a:r>
              <a:rPr lang="en-DE" sz="1400" dirty="0">
                <a:latin typeface="Arial" pitchFamily="34" charset="0"/>
              </a:rPr>
              <a:t>extracted keywords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7C65DA-11D4-D816-4FBC-4143B1D29209}"/>
              </a:ext>
            </a:extLst>
          </p:cNvPr>
          <p:cNvSpPr txBox="1"/>
          <p:nvPr/>
        </p:nvSpPr>
        <p:spPr>
          <a:xfrm>
            <a:off x="1991544" y="5727684"/>
            <a:ext cx="412298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variations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“good”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18A55E-520C-6FB8-EBF2-9F1014D47158}"/>
              </a:ext>
            </a:extLst>
          </p:cNvPr>
          <p:cNvSpPr txBox="1"/>
          <p:nvPr/>
        </p:nvSpPr>
        <p:spPr>
          <a:xfrm>
            <a:off x="7846515" y="3554143"/>
            <a:ext cx="3946732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zh-CN" dirty="0">
                <a:latin typeface="Arial" pitchFamily="34" charset="0"/>
              </a:rPr>
              <a:t>At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the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cost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of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sidelining potential keywords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altLang="zh-CN" dirty="0">
                <a:latin typeface="Arial" pitchFamily="34" charset="0"/>
              </a:rPr>
              <a:t>Minimize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the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effect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of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erroneous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terms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and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their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propagation</a:t>
            </a:r>
          </a:p>
        </p:txBody>
      </p:sp>
      <p:sp>
        <p:nvSpPr>
          <p:cNvPr id="18" name="椭圆 2">
            <a:extLst>
              <a:ext uri="{FF2B5EF4-FFF2-40B4-BE49-F238E27FC236}">
                <a16:creationId xmlns:a16="http://schemas.microsoft.com/office/drawing/2014/main" id="{69F4CDC4-9140-8E92-2434-EAA392130150}"/>
              </a:ext>
            </a:extLst>
          </p:cNvPr>
          <p:cNvSpPr/>
          <p:nvPr/>
        </p:nvSpPr>
        <p:spPr>
          <a:xfrm>
            <a:off x="8465829" y="3043645"/>
            <a:ext cx="2708104" cy="38429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121920" tIns="60960" rIns="121920" bIns="60960" numCol="1" anchor="ctr" anchorCtr="0" compatLnSpc="1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Prioritize</a:t>
            </a: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Precision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32EA4-9887-E660-63AE-357D375F792D}"/>
              </a:ext>
            </a:extLst>
          </p:cNvPr>
          <p:cNvSpPr txBox="1"/>
          <p:nvPr/>
        </p:nvSpPr>
        <p:spPr>
          <a:xfrm>
            <a:off x="479376" y="6320353"/>
            <a:ext cx="251383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200" i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</a:rPr>
              <a:t>Gray</a:t>
            </a:r>
            <a:r>
              <a:rPr lang="en-US" altLang="zh-CN" sz="1200" dirty="0">
                <a:latin typeface="Arial" pitchFamily="34" charset="0"/>
              </a:rPr>
              <a:t>:</a:t>
            </a:r>
            <a:r>
              <a:rPr lang="zh-CN" altLang="en-US" sz="1200" dirty="0">
                <a:latin typeface="Arial" pitchFamily="34" charset="0"/>
              </a:rPr>
              <a:t> </a:t>
            </a:r>
            <a:r>
              <a:rPr lang="en-US" altLang="zh-CN" sz="1200" dirty="0">
                <a:latin typeface="Arial" pitchFamily="34" charset="0"/>
              </a:rPr>
              <a:t>non-class-specific</a:t>
            </a:r>
            <a:r>
              <a:rPr lang="zh-CN" altLang="en-US" sz="1200" dirty="0">
                <a:latin typeface="Arial" pitchFamily="34" charset="0"/>
              </a:rPr>
              <a:t> </a:t>
            </a:r>
            <a:r>
              <a:rPr lang="en-US" altLang="zh-CN" sz="1200" dirty="0">
                <a:latin typeface="Arial" pitchFamily="34" charset="0"/>
              </a:rPr>
              <a:t>keywords</a:t>
            </a:r>
            <a:endParaRPr lang="en-DE" sz="1200" dirty="0">
              <a:latin typeface="Arial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55AD9E4-E5AB-28EF-1DB6-3EB06581F392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7"/>
            <a:ext cx="105860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Rationale</a:t>
            </a:r>
            <a:r>
              <a:rPr lang="zh-CN" alt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</a:t>
            </a:r>
            <a:r>
              <a:rPr lang="zh-CN" alt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High</a:t>
            </a:r>
            <a:r>
              <a:rPr lang="zh-CN" alt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Filtering</a:t>
            </a:r>
            <a:r>
              <a:rPr lang="zh-CN" alt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Threshold</a:t>
            </a:r>
            <a:endParaRPr lang="en-US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56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360C2-3999-82E1-9007-D5D2EC6E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2D211-1296-755C-94F3-5F587AE4B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3299CE5E-908B-48C7-3BB5-1F9CF18B5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Extraction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Results: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Expert Validation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17DF3BF-C792-BF75-7EFA-C954695F96EB}"/>
              </a:ext>
            </a:extLst>
          </p:cNvPr>
          <p:cNvGrpSpPr/>
          <p:nvPr/>
        </p:nvGrpSpPr>
        <p:grpSpPr>
          <a:xfrm>
            <a:off x="5455666" y="1937973"/>
            <a:ext cx="1991041" cy="4334798"/>
            <a:chOff x="9803711" y="1556792"/>
            <a:chExt cx="2233649" cy="437666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3720DA6-CE61-2A57-016B-07C6C8EB4C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3885" r="53988"/>
            <a:stretch/>
          </p:blipFill>
          <p:spPr>
            <a:xfrm>
              <a:off x="9803711" y="1556792"/>
              <a:ext cx="2233649" cy="384839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25A727-5964-CC66-D122-57512B49DC40}"/>
                </a:ext>
              </a:extLst>
            </p:cNvPr>
            <p:cNvSpPr txBox="1"/>
            <p:nvPr/>
          </p:nvSpPr>
          <p:spPr>
            <a:xfrm>
              <a:off x="9910751" y="5405184"/>
              <a:ext cx="2019554" cy="5282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itchFamily="34" charset="0"/>
                </a:rPr>
                <a:t>C</a:t>
              </a:r>
              <a:r>
                <a:rPr lang="en-DE" sz="1400" dirty="0">
                  <a:latin typeface="Arial" pitchFamily="34" charset="0"/>
                </a:rPr>
                <a:t>lass</a:t>
              </a:r>
              <a:r>
                <a:rPr lang="zh-CN" altLang="en-US" sz="1400" dirty="0">
                  <a:latin typeface="Arial" pitchFamily="34" charset="0"/>
                </a:rPr>
                <a:t> </a:t>
              </a:r>
              <a:r>
                <a:rPr lang="en-US" altLang="zh-CN" sz="1400" dirty="0">
                  <a:latin typeface="Arial" pitchFamily="34" charset="0"/>
                </a:rPr>
                <a:t>M:</a:t>
              </a:r>
              <a:r>
                <a:rPr lang="zh-CN" altLang="en-US" sz="1400" dirty="0">
                  <a:latin typeface="Arial" pitchFamily="34" charset="0"/>
                </a:rPr>
                <a:t> </a:t>
              </a:r>
              <a:r>
                <a:rPr lang="en-US" altLang="zh-CN" sz="1400" dirty="0">
                  <a:latin typeface="Arial" pitchFamily="34" charset="0"/>
                </a:rPr>
                <a:t>Presented</a:t>
              </a:r>
              <a:r>
                <a:rPr lang="zh-CN" altLang="en-US" sz="1400" dirty="0">
                  <a:latin typeface="Arial" pitchFamily="34" charset="0"/>
                </a:rPr>
                <a:t> </a:t>
              </a:r>
              <a:r>
                <a:rPr lang="en-US" altLang="zh-CN" sz="1400" dirty="0">
                  <a:latin typeface="Arial" pitchFamily="34" charset="0"/>
                </a:rPr>
                <a:t>Keywords</a:t>
              </a:r>
              <a:endParaRPr lang="en-DE" sz="1400" dirty="0">
                <a:latin typeface="Arial" pitchFamily="34" charset="0"/>
              </a:endParaRP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382E6170-52C0-8550-883A-95726F86F870}"/>
                  </a:ext>
                </a:extLst>
              </p14:cNvPr>
              <p14:cNvContentPartPr/>
              <p14:nvPr/>
            </p14:nvContentPartPr>
            <p14:xfrm>
              <a:off x="-394787" y="3744947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382E6170-52C0-8550-883A-95726F86F87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430787" y="3672947"/>
                <a:ext cx="72000" cy="14400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F77AF632-F014-4CF9-58A0-B629384FB1A3}"/>
              </a:ext>
            </a:extLst>
          </p:cNvPr>
          <p:cNvSpPr txBox="1"/>
          <p:nvPr/>
        </p:nvSpPr>
        <p:spPr>
          <a:xfrm>
            <a:off x="445217" y="1230999"/>
            <a:ext cx="4296524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DE" dirty="0">
                <a:latin typeface="Arial" pitchFamily="34" charset="0"/>
              </a:rPr>
              <a:t>4 Expert participants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>
                <a:latin typeface="Arial" pitchFamily="34" charset="0"/>
              </a:rPr>
              <a:t>On average: 80.53% of the sampled extracted keywords were validated in each class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AE8C04E-A4DF-E7A5-2CDF-47716FEC43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903" y="2861905"/>
            <a:ext cx="4296523" cy="304761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352C5B6-A97E-B913-4FF5-A1A030D9611E}"/>
              </a:ext>
            </a:extLst>
          </p:cNvPr>
          <p:cNvSpPr txBox="1"/>
          <p:nvPr/>
        </p:nvSpPr>
        <p:spPr>
          <a:xfrm>
            <a:off x="5150190" y="1052736"/>
            <a:ext cx="260199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DE" b="1" dirty="0">
                <a:latin typeface="Arial" pitchFamily="34" charset="0"/>
              </a:rPr>
              <a:t>Problematic </a:t>
            </a:r>
            <a:r>
              <a:rPr lang="en-US" altLang="zh-CN" b="1" dirty="0">
                <a:latin typeface="Arial" pitchFamily="34" charset="0"/>
              </a:rPr>
              <a:t>terms</a:t>
            </a:r>
            <a:endParaRPr lang="en-DE" b="1" dirty="0"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itchFamily="34" charset="0"/>
              </a:rPr>
              <a:t>Typographical errors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itchFamily="34" charset="0"/>
              </a:rPr>
              <a:t>Overly g</a:t>
            </a:r>
            <a:r>
              <a:rPr lang="en-DE" dirty="0">
                <a:latin typeface="Arial" pitchFamily="34" charset="0"/>
              </a:rPr>
              <a:t>eneric terms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91669D4-C734-F61D-EA05-25131C9E735B}"/>
              </a:ext>
            </a:extLst>
          </p:cNvPr>
          <p:cNvGrpSpPr/>
          <p:nvPr/>
        </p:nvGrpSpPr>
        <p:grpSpPr>
          <a:xfrm>
            <a:off x="8155582" y="1575555"/>
            <a:ext cx="3629050" cy="4435605"/>
            <a:chOff x="681537" y="1819009"/>
            <a:chExt cx="3488138" cy="5961604"/>
          </a:xfrm>
        </p:grpSpPr>
        <p:sp>
          <p:nvSpPr>
            <p:cNvPr id="32" name="圆角矩形 1">
              <a:extLst>
                <a:ext uri="{FF2B5EF4-FFF2-40B4-BE49-F238E27FC236}">
                  <a16:creationId xmlns:a16="http://schemas.microsoft.com/office/drawing/2014/main" id="{3196A8FB-67B5-5DDB-F1AA-B00A0AC90E0A}"/>
                </a:ext>
              </a:extLst>
            </p:cNvPr>
            <p:cNvSpPr/>
            <p:nvPr/>
          </p:nvSpPr>
          <p:spPr>
            <a:xfrm>
              <a:off x="681537" y="1819009"/>
              <a:ext cx="3488138" cy="5961604"/>
            </a:xfrm>
            <a:prstGeom prst="roundRect">
              <a:avLst>
                <a:gd name="adj" fmla="val 3230"/>
              </a:avLst>
            </a:prstGeom>
            <a:noFill/>
            <a:ln w="19050">
              <a:solidFill>
                <a:srgbClr val="F9BAA7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3" name="矩形 103">
              <a:extLst>
                <a:ext uri="{FF2B5EF4-FFF2-40B4-BE49-F238E27FC236}">
                  <a16:creationId xmlns:a16="http://schemas.microsoft.com/office/drawing/2014/main" id="{4364E9CE-337A-3F25-7416-A9CEAA7A86F0}"/>
                </a:ext>
              </a:extLst>
            </p:cNvPr>
            <p:cNvSpPr/>
            <p:nvPr/>
          </p:nvSpPr>
          <p:spPr>
            <a:xfrm>
              <a:off x="717632" y="2267134"/>
              <a:ext cx="3415947" cy="5122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Need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enhanced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filtering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mechanism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00"/>
                </a:spcAft>
                <a:buClrTx/>
                <a:buSzTx/>
                <a:buFont typeface="Wingdings" pitchFamily="2" charset="2"/>
                <a:buChar char="§"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Eliminate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generic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terms</a:t>
              </a:r>
            </a:p>
            <a:p>
              <a:pPr>
                <a:spcAft>
                  <a:spcPts val="600"/>
                </a:spcAft>
              </a:pP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Only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a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small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portion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presented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to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domain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experts</a:t>
              </a:r>
            </a:p>
            <a:p>
              <a:pPr>
                <a:spcAft>
                  <a:spcPts val="600"/>
                </a:spcAft>
              </a:pPr>
              <a:endParaRPr lang="en-US" altLang="zh-CN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Expert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feedback: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Difficult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to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differentiate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between</a:t>
              </a:r>
              <a:r>
                <a:rPr lang="zh-CN" alt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keywords</a:t>
              </a:r>
            </a:p>
            <a:p>
              <a:pPr>
                <a:spcAft>
                  <a:spcPts val="400"/>
                </a:spcAft>
              </a:pPr>
              <a:r>
                <a:rPr lang="zh-CN" altLang="en-US" sz="1600" dirty="0">
                  <a:latin typeface="Arial" panose="020B0604020202020204" pitchFamily="34" charset="0"/>
                </a:rPr>
                <a:t>✅ </a:t>
              </a:r>
              <a:r>
                <a:rPr lang="en-US" altLang="zh-CN" sz="1600" dirty="0">
                  <a:latin typeface="Arial" panose="020B0604020202020204" pitchFamily="34" charset="0"/>
                </a:rPr>
                <a:t>Coherence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and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class-specificity</a:t>
              </a:r>
            </a:p>
            <a:p>
              <a:pPr>
                <a:spcAft>
                  <a:spcPts val="400"/>
                </a:spcAft>
              </a:pPr>
              <a:r>
                <a:rPr lang="zh-CN" altLang="en-US" sz="1600" dirty="0">
                  <a:latin typeface="Arial" panose="020B0604020202020204" pitchFamily="34" charset="0"/>
                </a:rPr>
                <a:t>❌ </a:t>
              </a:r>
              <a:r>
                <a:rPr lang="en-US" altLang="zh-CN" sz="1600" dirty="0">
                  <a:latin typeface="Arial" panose="020B0604020202020204" pitchFamily="34" charset="0"/>
                </a:rPr>
                <a:t>Broader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spectrum</a:t>
              </a:r>
              <a:r>
                <a:rPr lang="zh-CN" altLang="en-US" sz="1600" dirty="0">
                  <a:latin typeface="Arial" panose="020B0604020202020204" pitchFamily="34" charset="0"/>
                </a:rPr>
                <a:t> </a:t>
              </a:r>
              <a:r>
                <a:rPr lang="en-US" altLang="zh-CN" sz="1600" dirty="0">
                  <a:latin typeface="Arial" panose="020B0604020202020204" pitchFamily="34" charset="0"/>
                </a:rPr>
                <a:t>needed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DFF8F9-C97D-B0B2-0123-6D5BF5AA8161}"/>
              </a:ext>
            </a:extLst>
          </p:cNvPr>
          <p:cNvGrpSpPr/>
          <p:nvPr/>
        </p:nvGrpSpPr>
        <p:grpSpPr>
          <a:xfrm>
            <a:off x="8494244" y="1351875"/>
            <a:ext cx="2951724" cy="461665"/>
            <a:chOff x="589496" y="1439716"/>
            <a:chExt cx="3350656" cy="461665"/>
          </a:xfrm>
        </p:grpSpPr>
        <p:sp>
          <p:nvSpPr>
            <p:cNvPr id="35" name="椭圆 2">
              <a:extLst>
                <a:ext uri="{FF2B5EF4-FFF2-40B4-BE49-F238E27FC236}">
                  <a16:creationId xmlns:a16="http://schemas.microsoft.com/office/drawing/2014/main" id="{8A5C7FF8-857C-6A0E-AD07-23430A1825B9}"/>
                </a:ext>
              </a:extLst>
            </p:cNvPr>
            <p:cNvSpPr/>
            <p:nvPr/>
          </p:nvSpPr>
          <p:spPr>
            <a:xfrm>
              <a:off x="589496" y="1439716"/>
              <a:ext cx="3350656" cy="461665"/>
            </a:xfrm>
            <a:prstGeom prst="roundRect">
              <a:avLst/>
            </a:prstGeom>
            <a:solidFill>
              <a:srgbClr val="F9BAA7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6" name="矩形 27">
              <a:extLst>
                <a:ext uri="{FF2B5EF4-FFF2-40B4-BE49-F238E27FC236}">
                  <a16:creationId xmlns:a16="http://schemas.microsoft.com/office/drawing/2014/main" id="{8C39FFEF-D80F-3DAC-0D73-D279C85803E7}"/>
                </a:ext>
              </a:extLst>
            </p:cNvPr>
            <p:cNvSpPr/>
            <p:nvPr/>
          </p:nvSpPr>
          <p:spPr>
            <a:xfrm>
              <a:off x="672222" y="1485882"/>
              <a:ext cx="3185203" cy="3693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Issues/Outlook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38" name="Fußzeilenplatzhalter 4">
            <a:extLst>
              <a:ext uri="{FF2B5EF4-FFF2-40B4-BE49-F238E27FC236}">
                <a16:creationId xmlns:a16="http://schemas.microsoft.com/office/drawing/2014/main" id="{714C57B3-5B9B-4F39-0838-2E546A46C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4E16596-9E7D-913A-3F87-1D660C0E636A}"/>
                  </a:ext>
                </a:extLst>
              </p14:cNvPr>
              <p14:cNvContentPartPr/>
              <p14:nvPr/>
            </p14:nvContentPartPr>
            <p14:xfrm>
              <a:off x="5814425" y="3153110"/>
              <a:ext cx="833400" cy="1260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4E16596-9E7D-913A-3F87-1D660C0E636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78425" y="3081110"/>
                <a:ext cx="905040" cy="1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2B7FA60A-ADC1-F60F-7B2F-FB6127B21803}"/>
                  </a:ext>
                </a:extLst>
              </p14:cNvPr>
              <p14:cNvContentPartPr/>
              <p14:nvPr/>
            </p14:nvContentPartPr>
            <p14:xfrm>
              <a:off x="5794265" y="3371630"/>
              <a:ext cx="70920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2B7FA60A-ADC1-F60F-7B2F-FB6127B2180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758625" y="3299990"/>
                <a:ext cx="78084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99C0BACB-DBA4-4D1C-03C2-C5798F9CCBD0}"/>
                  </a:ext>
                </a:extLst>
              </p14:cNvPr>
              <p14:cNvContentPartPr/>
              <p14:nvPr/>
            </p14:nvContentPartPr>
            <p14:xfrm>
              <a:off x="5800373" y="2333721"/>
              <a:ext cx="54864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99C0BACB-DBA4-4D1C-03C2-C5798F9CCBD0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64733" y="2261721"/>
                <a:ext cx="6202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63BAA69A-8C73-EBDA-4C94-4F73C19709F0}"/>
                  </a:ext>
                </a:extLst>
              </p14:cNvPr>
              <p14:cNvContentPartPr/>
              <p14:nvPr/>
            </p14:nvContentPartPr>
            <p14:xfrm>
              <a:off x="5801093" y="2936001"/>
              <a:ext cx="29484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63BAA69A-8C73-EBDA-4C94-4F73C19709F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65093" y="2864001"/>
                <a:ext cx="3664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7A94822-A851-4607-69E6-82D697556697}"/>
                  </a:ext>
                </a:extLst>
              </p14:cNvPr>
              <p14:cNvContentPartPr/>
              <p14:nvPr/>
            </p14:nvContentPartPr>
            <p14:xfrm>
              <a:off x="5790875" y="5185281"/>
              <a:ext cx="110772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7A94822-A851-4607-69E6-82D69755669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755235" y="5113641"/>
                <a:ext cx="1179360" cy="144000"/>
              </a:xfrm>
              <a:prstGeom prst="rect">
                <a:avLst/>
              </a:prstGeom>
            </p:spPr>
          </p:pic>
        </mc:Fallback>
      </mc:AlternateContent>
      <p:sp>
        <p:nvSpPr>
          <p:cNvPr id="37" name="Rectangle 36">
            <a:extLst>
              <a:ext uri="{FF2B5EF4-FFF2-40B4-BE49-F238E27FC236}">
                <a16:creationId xmlns:a16="http://schemas.microsoft.com/office/drawing/2014/main" id="{39061F2B-1769-ED11-AC39-682EFE275AC6}"/>
              </a:ext>
            </a:extLst>
          </p:cNvPr>
          <p:cNvSpPr/>
          <p:nvPr/>
        </p:nvSpPr>
        <p:spPr bwMode="auto">
          <a:xfrm>
            <a:off x="5520400" y="1690287"/>
            <a:ext cx="2159776" cy="208165"/>
          </a:xfrm>
          <a:prstGeom prst="rect">
            <a:avLst/>
          </a:prstGeom>
          <a:solidFill>
            <a:srgbClr val="F9BAA7">
              <a:alpha val="48085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DD41779-EFB5-BB5F-ED40-DADD7DA2FA60}"/>
              </a:ext>
            </a:extLst>
          </p:cNvPr>
          <p:cNvSpPr/>
          <p:nvPr/>
        </p:nvSpPr>
        <p:spPr bwMode="auto">
          <a:xfrm>
            <a:off x="5520400" y="1398041"/>
            <a:ext cx="2159776" cy="208165"/>
          </a:xfrm>
          <a:prstGeom prst="rect">
            <a:avLst/>
          </a:prstGeom>
          <a:solidFill>
            <a:srgbClr val="C4DDF3">
              <a:alpha val="48085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B27AE8C-691F-8332-7C71-379D9847F50B}"/>
              </a:ext>
            </a:extLst>
          </p:cNvPr>
          <p:cNvSpPr/>
          <p:nvPr/>
        </p:nvSpPr>
        <p:spPr bwMode="auto">
          <a:xfrm>
            <a:off x="5783236" y="3719445"/>
            <a:ext cx="856950" cy="107237"/>
          </a:xfrm>
          <a:prstGeom prst="rect">
            <a:avLst/>
          </a:prstGeom>
          <a:solidFill>
            <a:srgbClr val="C4DDF3">
              <a:alpha val="48085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B7900CE-E36A-4ADB-5FB1-C28D1CA23AB7}"/>
              </a:ext>
            </a:extLst>
          </p:cNvPr>
          <p:cNvSpPr/>
          <p:nvPr/>
        </p:nvSpPr>
        <p:spPr bwMode="auto">
          <a:xfrm>
            <a:off x="5790875" y="4929891"/>
            <a:ext cx="809181" cy="104717"/>
          </a:xfrm>
          <a:prstGeom prst="rect">
            <a:avLst/>
          </a:prstGeom>
          <a:solidFill>
            <a:srgbClr val="C4DDF3">
              <a:alpha val="48085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19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7" descr="A graph of a number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AD89A62C-889A-6C63-32E9-0C87DA675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004" y="1196752"/>
            <a:ext cx="5722095" cy="2820751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F117E2A-2472-7C2F-E48C-C81054E37A38}"/>
              </a:ext>
            </a:extLst>
          </p:cNvPr>
          <p:cNvSpPr/>
          <p:nvPr/>
        </p:nvSpPr>
        <p:spPr bwMode="auto">
          <a:xfrm>
            <a:off x="6225835" y="2211438"/>
            <a:ext cx="5885762" cy="180606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C685-BAEE-04FF-0DE7-815A8B75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C9DA8-26E6-408E-3A8F-1C8D8A9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243F75C-C61F-9AA2-91CF-2CF46DC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Generation Results – Lexical Substitution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79CF013F-1551-604F-3373-8E6EEEE5CDD7}"/>
              </a:ext>
            </a:extLst>
          </p:cNvPr>
          <p:cNvSpPr txBox="1">
            <a:spLocks/>
          </p:cNvSpPr>
          <p:nvPr/>
        </p:nvSpPr>
        <p:spPr bwMode="auto">
          <a:xfrm>
            <a:off x="479376" y="1124744"/>
            <a:ext cx="5944134" cy="205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-258762">
              <a:buClr>
                <a:srgbClr val="002143"/>
              </a:buClr>
              <a:defRPr/>
            </a:pPr>
            <a:r>
              <a:rPr lang="en-US" sz="1600" kern="0" dirty="0">
                <a:solidFill>
                  <a:srgbClr val="000000"/>
                </a:solidFill>
              </a:rPr>
              <a:t>Average lexical substitute count per class:</a:t>
            </a:r>
          </a:p>
          <a:p>
            <a:pPr lvl="2">
              <a:buClr>
                <a:srgbClr val="002143"/>
              </a:buClr>
              <a:defRPr/>
            </a:pPr>
            <a:r>
              <a:rPr lang="en-US" sz="1600" kern="0" dirty="0">
                <a:solidFill>
                  <a:srgbClr val="000000"/>
                </a:solidFill>
              </a:rPr>
              <a:t>Without any post-processing: 22</a:t>
            </a:r>
            <a:r>
              <a:rPr lang="en-US" altLang="zh-CN" sz="1600" kern="0" dirty="0">
                <a:solidFill>
                  <a:srgbClr val="000000"/>
                </a:solidFill>
              </a:rPr>
              <a:t>8</a:t>
            </a:r>
            <a:r>
              <a:rPr lang="en-US" sz="1600" kern="0" dirty="0">
                <a:solidFill>
                  <a:srgbClr val="000000"/>
                </a:solidFill>
              </a:rPr>
              <a:t> </a:t>
            </a:r>
          </a:p>
          <a:p>
            <a:pPr lvl="2">
              <a:buClr>
                <a:srgbClr val="002143"/>
              </a:buClr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Removing duplicates and existing terms: 104</a:t>
            </a:r>
          </a:p>
          <a:p>
            <a:pPr lvl="2">
              <a:buClr>
                <a:srgbClr val="002143"/>
              </a:buClr>
              <a:defRPr/>
            </a:pPr>
            <a:r>
              <a:rPr lang="en-US" altLang="zh-CN" sz="1600" kern="0" dirty="0">
                <a:solidFill>
                  <a:srgbClr val="000000"/>
                </a:solidFill>
              </a:rPr>
              <a:t>After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keeping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the top 25th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percentile</a:t>
            </a:r>
            <a:r>
              <a:rPr lang="en-US" sz="1600" kern="0" dirty="0">
                <a:solidFill>
                  <a:srgbClr val="000000"/>
                </a:solidFill>
              </a:rPr>
              <a:t>: </a:t>
            </a:r>
            <a:r>
              <a:rPr lang="en-US" sz="1600" b="1" kern="0" dirty="0">
                <a:solidFill>
                  <a:srgbClr val="000000"/>
                </a:solidFill>
              </a:rPr>
              <a:t>2</a:t>
            </a:r>
            <a:r>
              <a:rPr lang="en-US" altLang="zh-CN" sz="1600" b="1" kern="0" dirty="0">
                <a:solidFill>
                  <a:srgbClr val="000000"/>
                </a:solidFill>
              </a:rPr>
              <a:t>7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Clr>
                <a:srgbClr val="002143"/>
              </a:buClr>
              <a:defRPr/>
            </a:pPr>
            <a:endParaRPr lang="en-US" altLang="zh-CN" sz="1600" kern="0" dirty="0">
              <a:solidFill>
                <a:srgbClr val="000000"/>
              </a:solidFill>
            </a:endParaRPr>
          </a:p>
          <a:p>
            <a:pPr>
              <a:buClr>
                <a:srgbClr val="002143"/>
              </a:buClr>
              <a:defRPr/>
            </a:pPr>
            <a:r>
              <a:rPr lang="en-US" altLang="zh-CN" sz="1600" kern="0" dirty="0">
                <a:solidFill>
                  <a:srgbClr val="000000"/>
                </a:solidFill>
              </a:rPr>
              <a:t>Time: 40 minutes total,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~1.9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minutes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per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class</a:t>
            </a:r>
            <a:r>
              <a:rPr lang="zh-CN" altLang="en-US" sz="1600" kern="0" dirty="0">
                <a:solidFill>
                  <a:srgbClr val="000000"/>
                </a:solidFill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</a:rPr>
              <a:t>(GPU)</a:t>
            </a:r>
            <a:endParaRPr lang="en-GB" sz="1600" kern="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AD48DA-86AA-A7ED-88B0-44AACC3145D2}"/>
              </a:ext>
            </a:extLst>
          </p:cNvPr>
          <p:cNvCxnSpPr/>
          <p:nvPr/>
        </p:nvCxnSpPr>
        <p:spPr bwMode="auto">
          <a:xfrm>
            <a:off x="7554632" y="2211438"/>
            <a:ext cx="4230000" cy="0"/>
          </a:xfrm>
          <a:prstGeom prst="line">
            <a:avLst/>
          </a:prstGeom>
          <a:ln w="10160">
            <a:solidFill>
              <a:schemeClr val="tx1">
                <a:alpha val="67916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D28913A-CB60-5D1E-F8C9-DF46BFE1FAA4}"/>
              </a:ext>
            </a:extLst>
          </p:cNvPr>
          <p:cNvSpPr/>
          <p:nvPr/>
        </p:nvSpPr>
        <p:spPr bwMode="auto">
          <a:xfrm>
            <a:off x="7552672" y="733997"/>
            <a:ext cx="4230000" cy="647852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Automatic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evaluation: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</a:t>
            </a:r>
            <a:r>
              <a:rPr lang="en-DE" sz="1400" dirty="0">
                <a:solidFill>
                  <a:schemeClr val="tx1"/>
                </a:solidFill>
                <a:cs typeface="Arial" pitchFamily="34" charset="0"/>
              </a:rPr>
              <a:t>imilar</a:t>
            </a:r>
            <a:r>
              <a:rPr lang="en-US" altLang="zh-CN" sz="1400" dirty="0" err="1">
                <a:solidFill>
                  <a:schemeClr val="tx1"/>
                </a:solidFill>
                <a:cs typeface="Arial" pitchFamily="34" charset="0"/>
              </a:rPr>
              <a:t>ity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to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seed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keywords</a:t>
            </a:r>
            <a:endParaRPr lang="en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7332EF-842F-73DB-E11E-22D14EEDE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440" y="2949883"/>
            <a:ext cx="7772400" cy="3748004"/>
          </a:xfrm>
          <a:prstGeom prst="rect">
            <a:avLst/>
          </a:prstGeom>
        </p:spPr>
      </p:pic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65987E82-F931-0F6B-64D8-7D1DD16E8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5" name="椭圆 2">
            <a:extLst>
              <a:ext uri="{FF2B5EF4-FFF2-40B4-BE49-F238E27FC236}">
                <a16:creationId xmlns:a16="http://schemas.microsoft.com/office/drawing/2014/main" id="{44E22252-9DF8-43CD-F1E7-504FF6085F5D}"/>
              </a:ext>
            </a:extLst>
          </p:cNvPr>
          <p:cNvSpPr/>
          <p:nvPr/>
        </p:nvSpPr>
        <p:spPr>
          <a:xfrm>
            <a:off x="9408368" y="4177948"/>
            <a:ext cx="2305468" cy="74407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121920" tIns="60960" rIns="121920" bIns="60960" numCol="1" anchor="ctr" anchorCtr="0" compatLnSpc="1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Precision</a:t>
            </a: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over</a:t>
            </a: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exhaustiveness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1344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7" descr="A graph of a number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AD89A62C-889A-6C63-32E9-0C87DA675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308" y="1283271"/>
            <a:ext cx="6397792" cy="315384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C685-BAEE-04FF-0DE7-815A8B75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C9DA8-26E6-408E-3A8F-1C8D8A9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243F75C-C61F-9AA2-91CF-2CF46DC75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Generation Results – Synonym and Word Form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Generation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65987E82-F931-0F6B-64D8-7D1DD16E8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</a:t>
            </a:r>
            <a:r>
              <a:rPr lang="en-US" altLang="zh-CN" dirty="0"/>
              <a:t>1002</a:t>
            </a:r>
            <a:r>
              <a:rPr lang="en-US" dirty="0"/>
              <a:t>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117E2A-2472-7C2F-E48C-C81054E37A38}"/>
              </a:ext>
            </a:extLst>
          </p:cNvPr>
          <p:cNvSpPr/>
          <p:nvPr/>
        </p:nvSpPr>
        <p:spPr bwMode="auto">
          <a:xfrm>
            <a:off x="5539530" y="3176204"/>
            <a:ext cx="6391570" cy="1452593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AD48DA-86AA-A7ED-88B0-44AACC3145D2}"/>
              </a:ext>
            </a:extLst>
          </p:cNvPr>
          <p:cNvCxnSpPr>
            <a:cxnSpLocks/>
          </p:cNvCxnSpPr>
          <p:nvPr/>
        </p:nvCxnSpPr>
        <p:spPr bwMode="auto">
          <a:xfrm>
            <a:off x="7024956" y="3174579"/>
            <a:ext cx="4752528" cy="0"/>
          </a:xfrm>
          <a:prstGeom prst="line">
            <a:avLst/>
          </a:prstGeom>
          <a:ln w="12700">
            <a:solidFill>
              <a:schemeClr val="tx1">
                <a:alpha val="67916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3C58FA9-6285-5BFB-383B-9F769AFEF3FE}"/>
              </a:ext>
            </a:extLst>
          </p:cNvPr>
          <p:cNvSpPr/>
          <p:nvPr/>
        </p:nvSpPr>
        <p:spPr bwMode="auto">
          <a:xfrm>
            <a:off x="7104112" y="1033612"/>
            <a:ext cx="4632924" cy="45391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Automatic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evaluation: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</a:t>
            </a:r>
            <a:r>
              <a:rPr lang="en-DE" sz="1400" dirty="0">
                <a:solidFill>
                  <a:schemeClr val="tx1"/>
                </a:solidFill>
                <a:cs typeface="Arial" pitchFamily="34" charset="0"/>
              </a:rPr>
              <a:t>imilar</a:t>
            </a:r>
            <a:r>
              <a:rPr lang="en-US" altLang="zh-CN" sz="1400" dirty="0" err="1">
                <a:solidFill>
                  <a:schemeClr val="tx1"/>
                </a:solidFill>
                <a:cs typeface="Arial" pitchFamily="34" charset="0"/>
              </a:rPr>
              <a:t>ity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to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seed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keywords</a:t>
            </a:r>
            <a:endParaRPr lang="en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3F045FF1-E3B8-6688-B565-ECB7201387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056099"/>
              </p:ext>
            </p:extLst>
          </p:nvPr>
        </p:nvGraphicFramePr>
        <p:xfrm>
          <a:off x="381132" y="1196752"/>
          <a:ext cx="4824536" cy="247766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092346">
                  <a:extLst>
                    <a:ext uri="{9D8B030D-6E8A-4147-A177-3AD203B41FA5}">
                      <a16:colId xmlns:a16="http://schemas.microsoft.com/office/drawing/2014/main" val="1463382362"/>
                    </a:ext>
                  </a:extLst>
                </a:gridCol>
                <a:gridCol w="1366489">
                  <a:extLst>
                    <a:ext uri="{9D8B030D-6E8A-4147-A177-3AD203B41FA5}">
                      <a16:colId xmlns:a16="http://schemas.microsoft.com/office/drawing/2014/main" val="3223887332"/>
                    </a:ext>
                  </a:extLst>
                </a:gridCol>
                <a:gridCol w="1365701">
                  <a:extLst>
                    <a:ext uri="{9D8B030D-6E8A-4147-A177-3AD203B41FA5}">
                      <a16:colId xmlns:a16="http://schemas.microsoft.com/office/drawing/2014/main" val="1333492797"/>
                    </a:ext>
                  </a:extLst>
                </a:gridCol>
              </a:tblGrid>
              <a:tr h="57182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(Averaged</a:t>
                      </a:r>
                      <a:r>
                        <a:rPr lang="zh-CN" altLang="en-US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</a:t>
                      </a:r>
                      <a:r>
                        <a:rPr lang="zh-CN" altLang="en-US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Class)</a:t>
                      </a:r>
                      <a:endParaRPr lang="en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rgbClr val="A0B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</a:t>
                      </a:r>
                      <a:r>
                        <a:rPr lang="en-US" altLang="zh-CN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nonym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rgbClr val="A0B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Word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rgbClr val="A0B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038457"/>
                  </a:ext>
                </a:extLst>
              </a:tr>
              <a:tr h="5504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without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post-processing</a:t>
                      </a:r>
                      <a:endParaRPr lang="en-DE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A0B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392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3375504"/>
                  </a:ext>
                </a:extLst>
              </a:tr>
              <a:tr h="78221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removing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duplicates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existing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keywords</a:t>
                      </a:r>
                      <a:endParaRPr lang="en-DE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A0B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8236196"/>
                  </a:ext>
                </a:extLst>
              </a:tr>
              <a:tr h="49646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(GPU)</a:t>
                      </a:r>
                      <a:endParaRPr lang="en-DE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A0B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minutes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</a:t>
                      </a:r>
                      <a:endParaRPr lang="en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7563654"/>
                  </a:ext>
                </a:extLst>
              </a:tr>
            </a:tbl>
          </a:graphicData>
        </a:graphic>
      </p:graphicFrame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36AECFB8-D199-FBAB-74D3-0B0E83121777}"/>
              </a:ext>
            </a:extLst>
          </p:cNvPr>
          <p:cNvSpPr txBox="1">
            <a:spLocks/>
          </p:cNvSpPr>
          <p:nvPr/>
        </p:nvSpPr>
        <p:spPr bwMode="auto">
          <a:xfrm>
            <a:off x="435228" y="4149080"/>
            <a:ext cx="5228724" cy="22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-258762">
              <a:buClr>
                <a:srgbClr val="002143"/>
              </a:buClr>
              <a:defRPr/>
            </a:pPr>
            <a:r>
              <a:rPr lang="en-US" altLang="zh-CN" b="1" u="sng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Limitations</a:t>
            </a:r>
            <a:endParaRPr lang="en-US" b="1" u="sng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02143"/>
              </a:buClr>
              <a:defRPr/>
            </a:pP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(potentially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stringent)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synonym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generation →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polysemy</a:t>
            </a:r>
            <a:endParaRPr lang="en-US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02143"/>
              </a:buClr>
              <a:defRPr/>
            </a:pP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zh-CN" alt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84AEB3-774D-2DB0-FD4D-866406FEF98D}"/>
              </a:ext>
            </a:extLst>
          </p:cNvPr>
          <p:cNvSpPr txBox="1"/>
          <p:nvPr/>
        </p:nvSpPr>
        <p:spPr>
          <a:xfrm>
            <a:off x="5951984" y="4221088"/>
            <a:ext cx="6124814" cy="19236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r>
              <a:rPr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Pitfall</a:t>
            </a:r>
            <a:r>
              <a:rPr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polysemy-only</a:t>
            </a:r>
            <a:r>
              <a:rPr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word: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urier" pitchFamily="2" charset="0"/>
                <a:cs typeface="Arial" panose="020B0604020202020204" pitchFamily="34" charset="0"/>
              </a:rPr>
              <a:t>Mineral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(in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mining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context)</a:t>
            </a:r>
            <a:endParaRPr lang="en-US" altLang="zh-CN" dirty="0">
              <a:latin typeface="Arial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Synonyms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meaning of “mineral water” rather than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mineral” with a geological interpretation</a:t>
            </a:r>
            <a:r>
              <a:rPr lang="en-US" altLang="zh-CN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System Font Regular"/>
              <a:buChar char=" 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{Soda,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Mineralwasser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stilles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 Wasser,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Tafelwasser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Sprudel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, Wasser,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" pitchFamily="2" charset="0"/>
              </a:rPr>
              <a:t>…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effectLst/>
                <a:latin typeface="Courier" pitchFamily="2" charset="0"/>
              </a:rPr>
              <a:t>}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Courier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C4AF49-4BD2-5D12-A1B2-78C553FDD79D}"/>
              </a:ext>
            </a:extLst>
          </p:cNvPr>
          <p:cNvSpPr txBox="1"/>
          <p:nvPr/>
        </p:nvSpPr>
        <p:spPr>
          <a:xfrm>
            <a:off x="7637794" y="3236358"/>
            <a:ext cx="349077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generation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heavily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influenced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zh-CN" alt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synonyms</a:t>
            </a:r>
          </a:p>
        </p:txBody>
      </p:sp>
    </p:spTree>
    <p:extLst>
      <p:ext uri="{BB962C8B-B14F-4D97-AF65-F5344CB8AC3E}">
        <p14:creationId xmlns:p14="http://schemas.microsoft.com/office/powerpoint/2010/main" val="27012652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3E621-E9C9-45D3-E5DF-F2498D10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39DA6-6526-0266-BCFF-7596B7614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AD84267-2B96-65AE-759F-F7C306D10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Statistical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Pipeline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1B24BA0B-9F88-F5E2-BEB0-EE3C37231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</a:t>
            </a:r>
            <a:r>
              <a:rPr lang="en-US" altLang="zh-CN" dirty="0"/>
              <a:t>1002</a:t>
            </a:r>
            <a:r>
              <a:rPr lang="en-US" dirty="0"/>
              <a:t>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940E92-29A2-1242-5AF4-3816518A6FDA}"/>
              </a:ext>
            </a:extLst>
          </p:cNvPr>
          <p:cNvSpPr txBox="1"/>
          <p:nvPr/>
        </p:nvSpPr>
        <p:spPr>
          <a:xfrm>
            <a:off x="8236537" y="4537751"/>
            <a:ext cx="3576891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zh-CN" b="1" dirty="0">
                <a:latin typeface="Arial" pitchFamily="34" charset="0"/>
              </a:rPr>
              <a:t>~20.5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minutes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for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the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entire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pipeline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per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class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>
                <a:latin typeface="Arial" pitchFamily="34" charset="0"/>
              </a:rPr>
              <a:t>Many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“unused”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keywords,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especially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during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extraction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and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lexical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substitution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altLang="zh-CN" dirty="0">
                <a:latin typeface="Arial" pitchFamily="34" charset="0"/>
              </a:rPr>
              <a:t>→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precision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over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exhaustiveness</a:t>
            </a:r>
            <a:endParaRPr lang="en-DE" dirty="0"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D2FFBE-F0A7-FFA8-6D75-4E791F3C530D}"/>
              </a:ext>
            </a:extLst>
          </p:cNvPr>
          <p:cNvSpPr txBox="1"/>
          <p:nvPr/>
        </p:nvSpPr>
        <p:spPr>
          <a:xfrm>
            <a:off x="7877082" y="1244078"/>
            <a:ext cx="4295800" cy="230832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zh-CN" dirty="0">
                <a:latin typeface="Arial" pitchFamily="34" charset="0"/>
              </a:rPr>
              <a:t>A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lot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more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generated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keywords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than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extracted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altLang="zh-CN" dirty="0">
                <a:latin typeface="Arial" pitchFamily="34" charset="0"/>
              </a:rPr>
              <a:t>Extracted: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91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altLang="zh-CN" dirty="0">
                <a:latin typeface="Arial" pitchFamily="34" charset="0"/>
              </a:rPr>
              <a:t>Generated: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322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itchFamily="34" charset="0"/>
              </a:rPr>
              <a:t>→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GB" altLang="zh-CN" dirty="0">
                <a:latin typeface="Arial" pitchFamily="34" charset="0"/>
              </a:rPr>
              <a:t>Overall results more heavily influenced by generated terms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latin typeface="Arial" pitchFamily="34" charset="0"/>
              </a:rPr>
              <a:t>Could be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problematic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GB" dirty="0">
                <a:latin typeface="Arial" pitchFamily="34" charset="0"/>
              </a:rPr>
              <a:t>with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GB" dirty="0">
                <a:latin typeface="Arial" pitchFamily="34" charset="0"/>
              </a:rPr>
              <a:t>“disruptive” keywords</a:t>
            </a:r>
            <a:endParaRPr lang="en-DE" dirty="0">
              <a:latin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7574BC-37CE-4C66-B622-D276788412B3}"/>
              </a:ext>
            </a:extLst>
          </p:cNvPr>
          <p:cNvGrpSpPr/>
          <p:nvPr/>
        </p:nvGrpSpPr>
        <p:grpSpPr>
          <a:xfrm>
            <a:off x="623393" y="917739"/>
            <a:ext cx="6984776" cy="2871302"/>
            <a:chOff x="701985" y="917738"/>
            <a:chExt cx="7122207" cy="303099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8DAC236-A471-6DC1-9EC4-C3621156B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1985" y="1124744"/>
              <a:ext cx="7122207" cy="282399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8011292-878B-4C8C-0826-4385AC1CB116}"/>
                </a:ext>
              </a:extLst>
            </p:cNvPr>
            <p:cNvSpPr txBox="1"/>
            <p:nvPr/>
          </p:nvSpPr>
          <p:spPr>
            <a:xfrm>
              <a:off x="1766537" y="917738"/>
              <a:ext cx="4993102" cy="338554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anchor="b">
              <a:spAutoFit/>
            </a:bodyPr>
            <a:lstStyle/>
            <a:p>
              <a:pPr algn="ctr"/>
              <a:r>
                <a:rPr lang="en-US" altLang="zh-CN" sz="1600" dirty="0">
                  <a:latin typeface="Arial" pitchFamily="34" charset="0"/>
                </a:rPr>
                <a:t>Number</a:t>
              </a:r>
              <a:r>
                <a:rPr lang="zh-CN" altLang="en-US" sz="1600" dirty="0">
                  <a:latin typeface="Arial" pitchFamily="34" charset="0"/>
                </a:rPr>
                <a:t> </a:t>
              </a:r>
              <a:r>
                <a:rPr lang="en-US" altLang="zh-CN" sz="1600" dirty="0">
                  <a:latin typeface="Arial" pitchFamily="34" charset="0"/>
                </a:rPr>
                <a:t>of</a:t>
              </a:r>
              <a:r>
                <a:rPr lang="zh-CN" altLang="en-US" sz="1600" dirty="0">
                  <a:latin typeface="Arial" pitchFamily="34" charset="0"/>
                </a:rPr>
                <a:t> </a:t>
              </a:r>
              <a:r>
                <a:rPr lang="en-US" altLang="zh-CN" sz="1600" dirty="0">
                  <a:latin typeface="Arial" pitchFamily="34" charset="0"/>
                </a:rPr>
                <a:t>Keywords</a:t>
              </a:r>
              <a:r>
                <a:rPr lang="zh-CN" altLang="en-US" sz="1600" dirty="0">
                  <a:latin typeface="Arial" pitchFamily="34" charset="0"/>
                </a:rPr>
                <a:t> </a:t>
              </a:r>
              <a:r>
                <a:rPr lang="en-US" altLang="zh-CN" sz="1600" dirty="0">
                  <a:latin typeface="Arial" pitchFamily="34" charset="0"/>
                </a:rPr>
                <a:t>at</a:t>
              </a:r>
              <a:r>
                <a:rPr lang="zh-CN" altLang="en-US" sz="1600" dirty="0">
                  <a:latin typeface="Arial" pitchFamily="34" charset="0"/>
                </a:rPr>
                <a:t> </a:t>
              </a:r>
              <a:r>
                <a:rPr lang="en-US" altLang="zh-CN" sz="1600" dirty="0">
                  <a:latin typeface="Arial" pitchFamily="34" charset="0"/>
                </a:rPr>
                <a:t>Different</a:t>
              </a:r>
              <a:r>
                <a:rPr lang="zh-CN" altLang="en-US" sz="1600" dirty="0">
                  <a:latin typeface="Arial" pitchFamily="34" charset="0"/>
                </a:rPr>
                <a:t> </a:t>
              </a:r>
              <a:r>
                <a:rPr lang="en-US" altLang="zh-CN" sz="1600" dirty="0">
                  <a:latin typeface="Arial" pitchFamily="34" charset="0"/>
                </a:rPr>
                <a:t>Pipeline</a:t>
              </a:r>
              <a:r>
                <a:rPr lang="zh-CN" altLang="en-US" sz="1600" dirty="0">
                  <a:latin typeface="Arial" pitchFamily="34" charset="0"/>
                </a:rPr>
                <a:t> </a:t>
              </a:r>
              <a:r>
                <a:rPr lang="en-US" altLang="zh-CN" sz="1600" dirty="0">
                  <a:latin typeface="Arial" pitchFamily="34" charset="0"/>
                </a:rPr>
                <a:t>Stages</a:t>
              </a:r>
              <a:endParaRPr lang="en-DE" sz="1600" dirty="0">
                <a:latin typeface="Arial" pitchFamily="34" charset="0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D03608F3-01D1-1A88-70E8-37091432A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3944548"/>
            <a:ext cx="6984777" cy="265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516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3E621-E9C9-45D3-E5DF-F2498D10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39DA6-6526-0266-BCFF-7596B7614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AD84267-2B96-65AE-759F-F7C306D10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Generation Reevaluated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7" descr="A graph of a number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927C2078-E3C1-8E14-DA08-22F8D90420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687" y="918654"/>
            <a:ext cx="5384564" cy="2654362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37AF66-7881-122F-333D-12622F74EF01}"/>
              </a:ext>
            </a:extLst>
          </p:cNvPr>
          <p:cNvSpPr txBox="1"/>
          <p:nvPr/>
        </p:nvSpPr>
        <p:spPr>
          <a:xfrm>
            <a:off x="344618" y="1340768"/>
            <a:ext cx="5535358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b="1" u="sng" dirty="0"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“Disruptive”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generation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(especially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synonym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generation)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coherent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keyword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sets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8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zh-CN" altLang="en-US" sz="18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Ideas:</a:t>
            </a:r>
            <a:endParaRPr lang="en-US" sz="1800" b="1" u="sng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synonym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generation: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Omit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stringent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mechanisms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→ Some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extent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generation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still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comprehensiveness of the keyword sets</a:t>
            </a: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31BCED78-5FBA-30E2-6787-7E1CE4F46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</a:t>
            </a:r>
            <a:r>
              <a:rPr lang="en-US" altLang="zh-CN" dirty="0"/>
              <a:t>1002</a:t>
            </a:r>
            <a:r>
              <a:rPr lang="en-US" dirty="0"/>
              <a:t>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8209942-3FA9-F56E-ACE5-C82D8DCE9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562" y="3942990"/>
            <a:ext cx="4818689" cy="26543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C50371-A106-70BB-A23D-694AB0A9AF88}"/>
              </a:ext>
            </a:extLst>
          </p:cNvPr>
          <p:cNvSpPr/>
          <p:nvPr/>
        </p:nvSpPr>
        <p:spPr bwMode="auto">
          <a:xfrm>
            <a:off x="7066722" y="669313"/>
            <a:ext cx="4632924" cy="45391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Automatic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evaluation: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</a:t>
            </a:r>
            <a:r>
              <a:rPr lang="en-DE" sz="1400" dirty="0">
                <a:solidFill>
                  <a:schemeClr val="tx1"/>
                </a:solidFill>
                <a:cs typeface="Arial" pitchFamily="34" charset="0"/>
              </a:rPr>
              <a:t>imilar</a:t>
            </a:r>
            <a:r>
              <a:rPr lang="en-US" altLang="zh-CN" sz="1400" dirty="0" err="1">
                <a:solidFill>
                  <a:schemeClr val="tx1"/>
                </a:solidFill>
                <a:cs typeface="Arial" pitchFamily="34" charset="0"/>
              </a:rPr>
              <a:t>ity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to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seed</a:t>
            </a:r>
            <a:r>
              <a:rPr lang="zh-CN" alt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cs typeface="Arial" pitchFamily="34" charset="0"/>
              </a:rPr>
              <a:t>keywords</a:t>
            </a:r>
            <a:endParaRPr lang="en-DE" sz="14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07139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75F0FEA-7748-988B-B241-7A7BF079CFEC}"/>
              </a:ext>
            </a:extLst>
          </p:cNvPr>
          <p:cNvSpPr/>
          <p:nvPr/>
        </p:nvSpPr>
        <p:spPr bwMode="auto">
          <a:xfrm>
            <a:off x="5471" y="4768926"/>
            <a:ext cx="12192000" cy="1036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/>
              <a:t>Introduction</a:t>
            </a:r>
            <a:r>
              <a:rPr lang="en-US" dirty="0"/>
              <a:t> </a:t>
            </a:r>
          </a:p>
          <a:p>
            <a:pPr lvl="1"/>
            <a:r>
              <a:rPr lang="en-US" altLang="zh-CN" dirty="0"/>
              <a:t>Motivation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Goals</a:t>
            </a:r>
            <a:r>
              <a:rPr lang="zh-CN" altLang="en-US" dirty="0"/>
              <a:t> </a:t>
            </a:r>
            <a:r>
              <a:rPr lang="en-US" altLang="zh-CN" dirty="0"/>
              <a:t>(Recap)</a:t>
            </a:r>
          </a:p>
          <a:p>
            <a:pPr lvl="1"/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Research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Questions</a:t>
            </a:r>
            <a:endParaRPr lang="en-US" altLang="zh-CN" dirty="0"/>
          </a:p>
          <a:p>
            <a:pPr marL="98425" lvl="1" indent="0">
              <a:buNone/>
            </a:pPr>
            <a:endParaRPr lang="en-US" sz="1500" dirty="0"/>
          </a:p>
          <a:p>
            <a:pPr marL="0" indent="-258762"/>
            <a:r>
              <a:rPr lang="en-US" dirty="0"/>
              <a:t>Research Approach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dirty="0"/>
              <a:t>Dat</a:t>
            </a:r>
            <a:r>
              <a:rPr lang="en-US" altLang="zh-CN" dirty="0"/>
              <a:t>aset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/>
              <a:t>Methodology</a:t>
            </a:r>
          </a:p>
          <a:p>
            <a:endParaRPr lang="en-US" altLang="zh-CN" sz="1500" dirty="0"/>
          </a:p>
          <a:p>
            <a:r>
              <a:rPr lang="en-US" altLang="zh-CN" dirty="0"/>
              <a:t>Findings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Extraction Results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Generation Results</a:t>
            </a:r>
            <a:endParaRPr lang="en-US" altLang="zh-CN" dirty="0"/>
          </a:p>
          <a:p>
            <a:endParaRPr lang="en-US" altLang="zh-CN" sz="1500" dirty="0"/>
          </a:p>
          <a:p>
            <a:r>
              <a:rPr lang="en-US" altLang="zh-CN" dirty="0"/>
              <a:t>Discussions</a:t>
            </a:r>
            <a:r>
              <a:rPr lang="zh-CN" altLang="en-US" dirty="0"/>
              <a:t> </a:t>
            </a:r>
            <a:endParaRPr lang="en-GB" altLang="zh-CN" dirty="0"/>
          </a:p>
          <a:p>
            <a:pPr lvl="1">
              <a:buClr>
                <a:srgbClr val="002143"/>
              </a:buClr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Contributions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Challenges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and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Future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Work</a:t>
            </a:r>
          </a:p>
          <a:p>
            <a:pPr marL="98425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None/>
              <a:tabLst/>
              <a:defRPr/>
            </a:pP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0" indent="0">
              <a:buClr>
                <a:srgbClr val="002143"/>
              </a:buClr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Conclusion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635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CC95C-A2AA-50A2-7268-DED996ED7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1058239"/>
            <a:ext cx="11666222" cy="584357"/>
          </a:xfrm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 systematic pipeline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for keyword extraction and generation with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domain knowledge incorporation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Extraction efficiency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: at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least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times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faster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manual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extraction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5B32F-E017-0AF7-010C-782B91323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30BC8-8CBF-593A-820E-E21BAF1AA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32C276EE-9EB5-005B-8A62-56121C938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Contributions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6C7DF785-E7DC-D86E-A1B9-4E769F88C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12" name="Rechteck 7">
            <a:extLst>
              <a:ext uri="{FF2B5EF4-FFF2-40B4-BE49-F238E27FC236}">
                <a16:creationId xmlns:a16="http://schemas.microsoft.com/office/drawing/2014/main" id="{C57AF495-07EC-B612-907A-93095C18DB72}"/>
              </a:ext>
            </a:extLst>
          </p:cNvPr>
          <p:cNvSpPr/>
          <p:nvPr/>
        </p:nvSpPr>
        <p:spPr bwMode="auto">
          <a:xfrm>
            <a:off x="7816599" y="1757164"/>
            <a:ext cx="3962994" cy="2797313"/>
          </a:xfrm>
          <a:prstGeom prst="wedgeRoundRectCallout">
            <a:avLst>
              <a:gd name="adj1" fmla="val -75693"/>
              <a:gd name="adj2" fmla="val 20574"/>
              <a:gd name="adj3" fmla="val 16667"/>
            </a:avLst>
          </a:prstGeom>
          <a:noFill/>
          <a:ln w="12700">
            <a:solidFill>
              <a:srgbClr val="A0B7E3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rgbClr val="A0B7E3"/>
                </a:solidFill>
                <a:cs typeface="Arial" pitchFamily="34" charset="0"/>
              </a:rPr>
              <a:t>Assumptions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dirty="0">
              <a:solidFill>
                <a:srgbClr val="A0B7E3"/>
              </a:solidFill>
              <a:cs typeface="Arial" pitchFamily="34" charset="0"/>
            </a:endParaRP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zh-CN" sz="1000" b="1" u="sng" dirty="0">
                <a:solidFill>
                  <a:schemeClr val="tx1"/>
                </a:solidFill>
                <a:cs typeface="Arial" pitchFamily="34" charset="0"/>
              </a:rPr>
              <a:t>Prerequisite: acquiring domain knowledge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altLang="zh-CN" sz="1000" dirty="0">
                <a:solidFill>
                  <a:schemeClr val="tx1"/>
                </a:solidFill>
                <a:cs typeface="Arial" pitchFamily="34" charset="0"/>
              </a:rPr>
              <a:t>Familiarize with class context: </a:t>
            </a:r>
            <a:r>
              <a:rPr lang="en-US" sz="1000" dirty="0"/>
              <a:t>5 min * 21 classes = 105 min</a:t>
            </a:r>
            <a:endParaRPr lang="en-US" altLang="zh-CN" sz="1000" dirty="0">
              <a:solidFill>
                <a:schemeClr val="tx1"/>
              </a:solidFill>
              <a:cs typeface="Arial" pitchFamily="34" charset="0"/>
            </a:endParaRP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000" dirty="0">
                <a:solidFill>
                  <a:schemeClr val="tx1"/>
                </a:solidFill>
                <a:cs typeface="Arial" pitchFamily="34" charset="0"/>
              </a:rPr>
              <a:t>Identify</a:t>
            </a:r>
            <a:r>
              <a:rPr lang="zh-CN" altLang="en-US" sz="10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000" dirty="0">
                <a:solidFill>
                  <a:schemeClr val="tx1"/>
                </a:solidFill>
                <a:cs typeface="Arial" pitchFamily="34" charset="0"/>
              </a:rPr>
              <a:t>seed</a:t>
            </a:r>
            <a:r>
              <a:rPr lang="zh-CN" altLang="en-US" sz="10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sz="1000" dirty="0">
                <a:solidFill>
                  <a:schemeClr val="tx1"/>
                </a:solidFill>
                <a:cs typeface="Arial" pitchFamily="34" charset="0"/>
              </a:rPr>
              <a:t>keywords: 5</a:t>
            </a:r>
            <a:r>
              <a:rPr lang="en-US" sz="1000" dirty="0"/>
              <a:t> min * 21 classes = 105 min</a:t>
            </a:r>
            <a:endParaRPr lang="en-US" altLang="zh-CN" sz="1000" dirty="0">
              <a:solidFill>
                <a:schemeClr val="tx1"/>
              </a:solidFill>
              <a:cs typeface="Arial" pitchFamily="34" charset="0"/>
            </a:endParaRP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zh-CN" sz="1000" dirty="0">
                <a:solidFill>
                  <a:schemeClr val="tx1"/>
                </a:solidFill>
                <a:cs typeface="Arial" pitchFamily="34" charset="0"/>
              </a:rPr>
              <a:t>Required in both approaches and should take similar amount of time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10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u="sng" dirty="0">
                <a:solidFill>
                  <a:schemeClr val="tx1"/>
                </a:solidFill>
                <a:cs typeface="Arial" pitchFamily="34" charset="0"/>
              </a:rPr>
              <a:t>Manual extraction (minimum requirements)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Total number of words in dataset: 290,266 words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Average reading speed: </a:t>
            </a:r>
            <a:r>
              <a:rPr lang="en-US" altLang="zh-CN" sz="1000" b="1" dirty="0"/>
              <a:t>300</a:t>
            </a:r>
            <a:r>
              <a:rPr lang="en-US" sz="1000" b="1" dirty="0"/>
              <a:t> words/min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Average </a:t>
            </a:r>
            <a:r>
              <a:rPr lang="en-US" altLang="zh-CN" sz="1000" dirty="0"/>
              <a:t>processing</a:t>
            </a:r>
            <a:r>
              <a:rPr lang="en-US" sz="1000" dirty="0"/>
              <a:t> speed </a:t>
            </a:r>
            <a:r>
              <a:rPr lang="en-US" altLang="zh-CN" sz="1000" dirty="0"/>
              <a:t>for</a:t>
            </a:r>
            <a:r>
              <a:rPr lang="zh-CN" altLang="en-US" sz="1000" dirty="0"/>
              <a:t> </a:t>
            </a:r>
            <a:r>
              <a:rPr lang="en-US" altLang="zh-CN" sz="1000" dirty="0"/>
              <a:t>extraction</a:t>
            </a:r>
            <a:r>
              <a:rPr lang="zh-CN" altLang="en-US" sz="1000" dirty="0"/>
              <a:t> </a:t>
            </a:r>
            <a:r>
              <a:rPr lang="en-US" sz="1000" dirty="0"/>
              <a:t>= average reading speed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Time needed: </a:t>
            </a:r>
            <a:r>
              <a:rPr lang="en-US" sz="1000" b="1" dirty="0"/>
              <a:t>~968 minutes (over 16 hours)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algn="ctr"/>
            <a:r>
              <a:rPr lang="en-US" sz="1000" b="1" u="sng" dirty="0"/>
              <a:t>Our approach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Completes</a:t>
            </a:r>
            <a:r>
              <a:rPr lang="en-US" sz="1000" b="1" dirty="0"/>
              <a:t> </a:t>
            </a:r>
            <a:r>
              <a:rPr lang="en-US" sz="1000" dirty="0"/>
              <a:t>extraction</a:t>
            </a:r>
            <a:r>
              <a:rPr lang="en-US" sz="1000" b="1" dirty="0"/>
              <a:t> </a:t>
            </a:r>
            <a:r>
              <a:rPr lang="en-US" sz="1000" dirty="0"/>
              <a:t>in</a:t>
            </a:r>
            <a:r>
              <a:rPr lang="en-US" sz="1000" b="1" dirty="0"/>
              <a:t> ~15 minutes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1D9B31-498A-0504-75A2-4C7E1F9F1256}"/>
              </a:ext>
            </a:extLst>
          </p:cNvPr>
          <p:cNvGrpSpPr/>
          <p:nvPr/>
        </p:nvGrpSpPr>
        <p:grpSpPr>
          <a:xfrm>
            <a:off x="2351584" y="1916832"/>
            <a:ext cx="4313777" cy="2797313"/>
            <a:chOff x="2783632" y="1412776"/>
            <a:chExt cx="4313777" cy="2797313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A86E7B3B-8E77-89B1-E16C-6F7DFDDD3CC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43529339"/>
                </p:ext>
              </p:extLst>
            </p:nvPr>
          </p:nvGraphicFramePr>
          <p:xfrm>
            <a:off x="2783632" y="1412776"/>
            <a:ext cx="4238651" cy="2797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2C10DFF-C51D-1DDA-6AE4-C68ABC839DD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90235" y="2261966"/>
              <a:ext cx="0" cy="167109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E3A8709-599F-9C55-FB1C-278888845B0C}"/>
                </a:ext>
              </a:extLst>
            </p:cNvPr>
            <p:cNvSpPr txBox="1"/>
            <p:nvPr/>
          </p:nvSpPr>
          <p:spPr>
            <a:xfrm>
              <a:off x="6083060" y="2929560"/>
              <a:ext cx="1014349" cy="306467"/>
            </a:xfrm>
            <a:prstGeom prst="roundRect">
              <a:avLst/>
            </a:prstGeom>
            <a:solidFill>
              <a:srgbClr val="F9BAA7"/>
            </a:solidFill>
            <a:ln w="3810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Arial" pitchFamily="34" charset="0"/>
                </a:rPr>
                <a:t>64 times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577EA93-6ADA-1B0B-D48D-B7D4F70870E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97947" y="2247550"/>
              <a:ext cx="2664296" cy="14416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50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238CE2C-D380-7E1D-4292-8E0516E4FDA0}"/>
              </a:ext>
            </a:extLst>
          </p:cNvPr>
          <p:cNvSpPr txBox="1"/>
          <p:nvPr/>
        </p:nvSpPr>
        <p:spPr>
          <a:xfrm>
            <a:off x="332902" y="4942909"/>
            <a:ext cx="1080365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zh-CN" b="1" dirty="0"/>
              <a:t>Generalizability</a:t>
            </a:r>
            <a:r>
              <a:rPr lang="en-US" altLang="zh-CN" dirty="0"/>
              <a:t> to various domains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altLang="zh-CN" b="1" dirty="0"/>
              <a:t>Configurability</a:t>
            </a:r>
            <a:r>
              <a:rPr lang="en-US" altLang="zh-CN" dirty="0"/>
              <a:t> of parameters to suit different needs</a:t>
            </a:r>
          </a:p>
        </p:txBody>
      </p:sp>
    </p:spTree>
    <p:extLst>
      <p:ext uri="{BB962C8B-B14F-4D97-AF65-F5344CB8AC3E}">
        <p14:creationId xmlns:p14="http://schemas.microsoft.com/office/powerpoint/2010/main" val="161773122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42A14-73C4-4440-CE23-C3F6A77F1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DC3AD-C54E-3224-56D2-659DB458B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17A5E2E3-F1F5-EB7A-9A4A-10543FB71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zh-CN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!!Rounded Rectangle 2">
            <a:extLst>
              <a:ext uri="{FF2B5EF4-FFF2-40B4-BE49-F238E27FC236}">
                <a16:creationId xmlns:a16="http://schemas.microsoft.com/office/drawing/2014/main" id="{C4938C9C-7ADC-7DAB-D973-9D150E722916}"/>
              </a:ext>
            </a:extLst>
          </p:cNvPr>
          <p:cNvSpPr/>
          <p:nvPr/>
        </p:nvSpPr>
        <p:spPr bwMode="auto">
          <a:xfrm>
            <a:off x="1127448" y="1069934"/>
            <a:ext cx="4245910" cy="635351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400"/>
              </a:spcAft>
            </a:pPr>
            <a:r>
              <a:rPr lang="en-US" sz="1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Data Reliance and Subjectivity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3C53D2E3-C55F-3847-C72A-F1B489AE4CDD}"/>
              </a:ext>
            </a:extLst>
          </p:cNvPr>
          <p:cNvSpPr/>
          <p:nvPr/>
        </p:nvSpPr>
        <p:spPr bwMode="auto">
          <a:xfrm>
            <a:off x="5591944" y="1207590"/>
            <a:ext cx="504056" cy="360040"/>
          </a:xfrm>
          <a:prstGeom prst="rightArrow">
            <a:avLst/>
          </a:prstGeom>
          <a:solidFill>
            <a:srgbClr val="C4DDF3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/>
            </a:pPr>
            <a:endParaRPr lang="en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B27C2CE-60FF-614E-A577-8D2E44F1A380}"/>
              </a:ext>
            </a:extLst>
          </p:cNvPr>
          <p:cNvSpPr/>
          <p:nvPr/>
        </p:nvSpPr>
        <p:spPr bwMode="auto">
          <a:xfrm>
            <a:off x="1127448" y="2091354"/>
            <a:ext cx="4245910" cy="1015663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400"/>
              </a:spcAft>
            </a:pPr>
            <a:r>
              <a:rPr lang="en-US" altLang="zh-CN" sz="1600" b="1" dirty="0">
                <a:latin typeface="+mn-lt"/>
              </a:rPr>
              <a:t>Extraction</a:t>
            </a:r>
            <a:r>
              <a:rPr lang="zh-CN" altLang="en-US" sz="1600" b="1" dirty="0">
                <a:latin typeface="+mn-lt"/>
              </a:rPr>
              <a:t> </a:t>
            </a:r>
            <a:r>
              <a:rPr lang="en-US" altLang="zh-CN" sz="1600" b="1" dirty="0">
                <a:latin typeface="+mn-lt"/>
              </a:rPr>
              <a:t>challenges</a:t>
            </a:r>
            <a:r>
              <a:rPr lang="zh-CN" altLang="en-US" sz="1600" b="1" dirty="0">
                <a:latin typeface="+mn-lt"/>
              </a:rPr>
              <a:t> </a:t>
            </a:r>
            <a:endParaRPr lang="en-US" altLang="zh-CN" sz="1600" b="1" dirty="0">
              <a:latin typeface="+mn-lt"/>
            </a:endParaRPr>
          </a:p>
          <a:p>
            <a:pPr marL="358775" lvl="1" indent="-260350"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Font typeface="Wingdings" pitchFamily="2" charset="2"/>
              <a:buChar char="§"/>
              <a:defRPr/>
            </a:pPr>
            <a:r>
              <a:rPr lang="en-US" altLang="zh-CN" sz="1600" dirty="0"/>
              <a:t>Precision</a:t>
            </a:r>
            <a:r>
              <a:rPr lang="zh-CN" altLang="en-US" sz="1600" dirty="0"/>
              <a:t> </a:t>
            </a:r>
            <a:r>
              <a:rPr lang="en-US" altLang="zh-CN" sz="1600" dirty="0"/>
              <a:t>vs.</a:t>
            </a:r>
            <a:r>
              <a:rPr lang="zh-CN" altLang="en-US" sz="1600" dirty="0"/>
              <a:t> </a:t>
            </a:r>
            <a:r>
              <a:rPr lang="en-US" altLang="zh-CN" sz="1600" dirty="0"/>
              <a:t>exhaustiveness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Error propagation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from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iteration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470D52D-429C-BE66-F36F-37A056654AF7}"/>
              </a:ext>
            </a:extLst>
          </p:cNvPr>
          <p:cNvSpPr/>
          <p:nvPr/>
        </p:nvSpPr>
        <p:spPr bwMode="auto">
          <a:xfrm>
            <a:off x="1127448" y="3817193"/>
            <a:ext cx="4248472" cy="805994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400"/>
              </a:spcAft>
            </a:pPr>
            <a:r>
              <a:rPr lang="en-US" altLang="zh-CN" sz="1600" b="1" dirty="0"/>
              <a:t>Efficacy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of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generation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approaches</a:t>
            </a:r>
          </a:p>
          <a:p>
            <a:pPr algn="just">
              <a:spcAft>
                <a:spcPts val="400"/>
              </a:spcAft>
            </a:pPr>
            <a:r>
              <a:rPr lang="en-US" altLang="zh-CN" sz="1600" dirty="0"/>
              <a:t>Especially</a:t>
            </a:r>
            <a:r>
              <a:rPr lang="zh-CN" altLang="en-US" sz="1600" dirty="0"/>
              <a:t> </a:t>
            </a:r>
            <a:r>
              <a:rPr lang="en-US" altLang="zh-CN" sz="1600" dirty="0"/>
              <a:t>during</a:t>
            </a:r>
            <a:r>
              <a:rPr lang="zh-CN" altLang="en-US" sz="1600" dirty="0"/>
              <a:t> </a:t>
            </a:r>
            <a:r>
              <a:rPr lang="en-US" altLang="zh-CN" sz="1600" dirty="0"/>
              <a:t>synonym</a:t>
            </a:r>
            <a:r>
              <a:rPr lang="zh-CN" altLang="en-US" sz="1600" dirty="0"/>
              <a:t> </a:t>
            </a:r>
            <a:r>
              <a:rPr lang="en-US" altLang="zh-CN" sz="1600" dirty="0"/>
              <a:t>generation</a:t>
            </a:r>
            <a:endParaRPr lang="en-GB" sz="1600" dirty="0">
              <a:latin typeface="+mn-lt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4619E34-0705-488B-F023-FC2BC7A4BCD4}"/>
              </a:ext>
            </a:extLst>
          </p:cNvPr>
          <p:cNvSpPr/>
          <p:nvPr/>
        </p:nvSpPr>
        <p:spPr bwMode="auto">
          <a:xfrm>
            <a:off x="1127448" y="5272131"/>
            <a:ext cx="4245910" cy="1031870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400"/>
              </a:spcAft>
            </a:pPr>
            <a:r>
              <a:rPr lang="en-US" altLang="zh-CN" sz="1600" b="1" dirty="0">
                <a:latin typeface="+mn-lt"/>
              </a:rPr>
              <a:t>Lack</a:t>
            </a:r>
            <a:r>
              <a:rPr lang="zh-CN" altLang="en-US" sz="1600" b="1" dirty="0">
                <a:latin typeface="+mn-lt"/>
              </a:rPr>
              <a:t> </a:t>
            </a:r>
            <a:r>
              <a:rPr lang="en-US" altLang="zh-CN" sz="1600" b="1" dirty="0">
                <a:latin typeface="+mn-lt"/>
              </a:rPr>
              <a:t>on</a:t>
            </a:r>
            <a:r>
              <a:rPr lang="zh-CN" altLang="en-US" sz="1600" b="1" dirty="0">
                <a:latin typeface="+mn-lt"/>
              </a:rPr>
              <a:t> </a:t>
            </a:r>
            <a:r>
              <a:rPr lang="en-US" altLang="zh-CN" sz="1600" b="1" dirty="0">
                <a:latin typeface="+mn-lt"/>
              </a:rPr>
              <a:t>contextualization</a:t>
            </a:r>
            <a:r>
              <a:rPr lang="zh-CN" altLang="en-US" sz="1600" b="1" dirty="0">
                <a:latin typeface="+mn-lt"/>
              </a:rPr>
              <a:t> </a:t>
            </a:r>
            <a:r>
              <a:rPr lang="en-US" altLang="zh-CN" sz="1600" dirty="0">
                <a:latin typeface="+mn-lt"/>
              </a:rPr>
              <a:t>in: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sz="1600" dirty="0"/>
              <a:t>E</a:t>
            </a:r>
            <a:r>
              <a:rPr lang="en-US" altLang="zh-CN" sz="1600" dirty="0">
                <a:latin typeface="+mn-lt"/>
              </a:rPr>
              <a:t>mbedding</a:t>
            </a:r>
            <a:r>
              <a:rPr lang="zh-CN" altLang="en-US" sz="1600" dirty="0">
                <a:latin typeface="+mn-lt"/>
              </a:rPr>
              <a:t> </a:t>
            </a:r>
            <a:r>
              <a:rPr lang="en-US" altLang="zh-CN" sz="1600" dirty="0">
                <a:latin typeface="+mn-lt"/>
              </a:rPr>
              <a:t>seed</a:t>
            </a:r>
            <a:r>
              <a:rPr lang="zh-CN" altLang="en-US" sz="1600" dirty="0">
                <a:latin typeface="+mn-lt"/>
              </a:rPr>
              <a:t> </a:t>
            </a:r>
            <a:r>
              <a:rPr lang="en-US" altLang="zh-CN" sz="1600" dirty="0">
                <a:latin typeface="+mn-lt"/>
              </a:rPr>
              <a:t>keywords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sz="1600" dirty="0">
                <a:solidFill>
                  <a:srgbClr val="000000"/>
                </a:solidFill>
              </a:rPr>
              <a:t>Computing</a:t>
            </a:r>
            <a:r>
              <a:rPr lang="zh-CN" altLang="en-US" sz="1600" dirty="0">
                <a:solidFill>
                  <a:srgbClr val="000000"/>
                </a:solidFill>
              </a:rPr>
              <a:t> </a:t>
            </a:r>
            <a:r>
              <a:rPr lang="en-US" altLang="zh-CN" sz="1600" dirty="0">
                <a:solidFill>
                  <a:srgbClr val="000000"/>
                </a:solidFill>
              </a:rPr>
              <a:t>similarity</a:t>
            </a:r>
            <a:r>
              <a:rPr lang="zh-CN" altLang="en-US" sz="1600" dirty="0">
                <a:solidFill>
                  <a:srgbClr val="000000"/>
                </a:solidFill>
              </a:rPr>
              <a:t> </a:t>
            </a:r>
            <a:r>
              <a:rPr lang="en-US" altLang="zh-CN" sz="1600" dirty="0">
                <a:solidFill>
                  <a:srgbClr val="000000"/>
                </a:solidFill>
              </a:rPr>
              <a:t>to</a:t>
            </a:r>
            <a:r>
              <a:rPr lang="zh-CN" altLang="en-US" sz="1600" dirty="0">
                <a:solidFill>
                  <a:srgbClr val="000000"/>
                </a:solidFill>
              </a:rPr>
              <a:t> </a:t>
            </a:r>
            <a:r>
              <a:rPr lang="en-US" altLang="zh-CN" sz="1600" dirty="0">
                <a:solidFill>
                  <a:srgbClr val="000000"/>
                </a:solidFill>
              </a:rPr>
              <a:t>seed</a:t>
            </a:r>
            <a:r>
              <a:rPr lang="zh-CN" altLang="en-US" sz="1600" dirty="0">
                <a:solidFill>
                  <a:srgbClr val="000000"/>
                </a:solidFill>
              </a:rPr>
              <a:t> </a:t>
            </a:r>
            <a:r>
              <a:rPr lang="en-US" altLang="zh-CN" sz="1600" dirty="0">
                <a:solidFill>
                  <a:srgbClr val="000000"/>
                </a:solidFill>
              </a:rPr>
              <a:t>keywords</a:t>
            </a:r>
            <a:endParaRPr lang="zh-CN" altLang="en-US" sz="16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18B11E-DACB-1A54-3C96-B00D7962C9CF}"/>
              </a:ext>
            </a:extLst>
          </p:cNvPr>
          <p:cNvSpPr/>
          <p:nvPr/>
        </p:nvSpPr>
        <p:spPr bwMode="auto">
          <a:xfrm>
            <a:off x="6308612" y="1988840"/>
            <a:ext cx="4611924" cy="1220693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400"/>
              </a:spcAft>
            </a:pPr>
            <a:r>
              <a:rPr lang="en-DE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Better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filtering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mechanism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extraction</a:t>
            </a:r>
          </a:p>
          <a:p>
            <a:pPr marL="358775" lvl="1" indent="-260350"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Font typeface="Wingdings" pitchFamily="2" charset="2"/>
              <a:buChar char="§"/>
              <a:defRPr/>
            </a:pP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Explicit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“exclude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list”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+mn-cs"/>
            </a:endParaRP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Error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pruning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in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iteration</a:t>
            </a:r>
            <a:endParaRPr lang="en-GB" altLang="zh-CN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A72E3E71-840F-613E-4AC8-BE5A6D413D73}"/>
              </a:ext>
            </a:extLst>
          </p:cNvPr>
          <p:cNvSpPr/>
          <p:nvPr/>
        </p:nvSpPr>
        <p:spPr bwMode="auto">
          <a:xfrm>
            <a:off x="5591944" y="2419165"/>
            <a:ext cx="504056" cy="360040"/>
          </a:xfrm>
          <a:prstGeom prst="rightArrow">
            <a:avLst/>
          </a:prstGeom>
          <a:solidFill>
            <a:srgbClr val="98C6EA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/>
            </a:pPr>
            <a:endParaRPr lang="en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CF27775A-7CC0-3EE0-9D40-3C22947697BD}"/>
              </a:ext>
            </a:extLst>
          </p:cNvPr>
          <p:cNvSpPr/>
          <p:nvPr/>
        </p:nvSpPr>
        <p:spPr bwMode="auto">
          <a:xfrm>
            <a:off x="5591944" y="4046246"/>
            <a:ext cx="504056" cy="360040"/>
          </a:xfrm>
          <a:prstGeom prst="rightArrow">
            <a:avLst/>
          </a:prstGeom>
          <a:solidFill>
            <a:srgbClr val="A0B7E3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/>
            </a:pPr>
            <a:endParaRPr lang="en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EF565FA2-3B4C-341C-3899-866B12452AE2}"/>
              </a:ext>
            </a:extLst>
          </p:cNvPr>
          <p:cNvSpPr/>
          <p:nvPr/>
        </p:nvSpPr>
        <p:spPr bwMode="auto">
          <a:xfrm>
            <a:off x="5591944" y="5608046"/>
            <a:ext cx="504056" cy="360040"/>
          </a:xfrm>
          <a:prstGeom prst="rightArrow">
            <a:avLst/>
          </a:prstGeom>
          <a:solidFill>
            <a:srgbClr val="0173D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/>
            </a:pPr>
            <a:endParaRPr lang="en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B5EADC6-8D30-76CF-883A-9A7E9652DDB0}"/>
              </a:ext>
            </a:extLst>
          </p:cNvPr>
          <p:cNvSpPr/>
          <p:nvPr/>
        </p:nvSpPr>
        <p:spPr bwMode="auto">
          <a:xfrm>
            <a:off x="6308612" y="3501008"/>
            <a:ext cx="4611924" cy="1438364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400"/>
              </a:spcAft>
            </a:pP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More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stringent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filtering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generation</a:t>
            </a:r>
            <a:endParaRPr lang="en-US" altLang="zh-CN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I</a:t>
            </a:r>
            <a:r>
              <a:rPr lang="en-GB" altLang="zh-CN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ntra-synset</a:t>
            </a:r>
            <a:r>
              <a:rPr lang="en-GB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 filtering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,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even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with</a:t>
            </a:r>
            <a:r>
              <a:rPr lang="en-GB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monosemous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words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Cross-</a:t>
            </a:r>
            <a:r>
              <a:rPr lang="en-US" altLang="zh-CN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synset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 filtering: </a:t>
            </a:r>
            <a:r>
              <a:rPr lang="en-GB" altLang="zh-CN" sz="1600" dirty="0">
                <a:solidFill>
                  <a:srgbClr val="000000"/>
                </a:solidFill>
                <a:latin typeface="Arial" panose="020B0604020202020204" pitchFamily="34" charset="0"/>
              </a:rPr>
              <a:t>consider more than one </a:t>
            </a:r>
            <a:r>
              <a:rPr lang="en-GB" altLang="zh-CN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synset</a:t>
            </a:r>
            <a:endParaRPr lang="en-GB" altLang="zh-CN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7E8C93D-5734-E791-CB4B-03B32A897938}"/>
              </a:ext>
            </a:extLst>
          </p:cNvPr>
          <p:cNvSpPr/>
          <p:nvPr/>
        </p:nvSpPr>
        <p:spPr bwMode="auto">
          <a:xfrm>
            <a:off x="6308612" y="5272131"/>
            <a:ext cx="4611924" cy="1031870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400"/>
              </a:spcAft>
            </a:pPr>
            <a:r>
              <a:rPr lang="en-US" altLang="zh-CN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Context</a:t>
            </a:r>
            <a:r>
              <a:rPr lang="zh-CN" altLang="en-US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integration</a:t>
            </a:r>
            <a:r>
              <a:rPr lang="en-GB" altLang="zh-CN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 in </a:t>
            </a:r>
            <a:r>
              <a:rPr lang="en-US" altLang="zh-CN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e</a:t>
            </a:r>
            <a:r>
              <a:rPr lang="en-GB" altLang="zh-CN" sz="1600" b="1" dirty="0" err="1">
                <a:latin typeface="Arial" panose="020B0604020202020204" pitchFamily="34" charset="0"/>
                <a:ea typeface="华文细黑" panose="02010600040101010101" pitchFamily="2" charset="-122"/>
              </a:rPr>
              <a:t>mbedding</a:t>
            </a:r>
            <a:r>
              <a:rPr lang="en-GB" altLang="zh-CN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p</a:t>
            </a:r>
            <a:r>
              <a:rPr lang="en-GB" altLang="zh-CN" sz="1600" b="1" dirty="0" err="1">
                <a:latin typeface="Arial" panose="020B0604020202020204" pitchFamily="34" charset="0"/>
                <a:ea typeface="华文细黑" panose="02010600040101010101" pitchFamily="2" charset="-122"/>
              </a:rPr>
              <a:t>rocess</a:t>
            </a:r>
            <a:r>
              <a:rPr lang="en-GB" altLang="zh-CN" sz="1600" b="1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sz="1600" dirty="0">
                <a:latin typeface="Arial" panose="020B0604020202020204" pitchFamily="34" charset="0"/>
                <a:ea typeface="华文细黑" panose="02010600040101010101" pitchFamily="2" charset="-122"/>
              </a:rPr>
              <a:t>E.g.</a:t>
            </a:r>
            <a:r>
              <a:rPr lang="zh-CN" altLang="en-US" sz="1600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华文细黑" panose="02010600040101010101" pitchFamily="2" charset="-122"/>
              </a:rPr>
              <a:t>Use class descriptions as context for</a:t>
            </a:r>
            <a:r>
              <a:rPr lang="zh-CN" altLang="en-US" sz="1600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华文细黑" panose="02010600040101010101" pitchFamily="2" charset="-122"/>
              </a:rPr>
              <a:t>generating</a:t>
            </a:r>
            <a:r>
              <a:rPr lang="zh-CN" altLang="en-US" sz="1600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华文细黑" panose="02010600040101010101" pitchFamily="2" charset="-122"/>
              </a:rPr>
              <a:t>seed</a:t>
            </a:r>
            <a:r>
              <a:rPr lang="zh-CN" altLang="en-US" sz="1600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华文细黑" panose="02010600040101010101" pitchFamily="2" charset="-122"/>
              </a:rPr>
              <a:t>embeddings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B369FD5-07D2-1039-4C91-60EFAE7E4136}"/>
              </a:ext>
            </a:extLst>
          </p:cNvPr>
          <p:cNvSpPr/>
          <p:nvPr/>
        </p:nvSpPr>
        <p:spPr bwMode="auto">
          <a:xfrm>
            <a:off x="6308612" y="1015941"/>
            <a:ext cx="4611924" cy="743338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400"/>
              </a:spcAft>
            </a:pP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More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expert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participation</a:t>
            </a:r>
          </a:p>
          <a:p>
            <a:pPr>
              <a:spcAft>
                <a:spcPts val="400"/>
              </a:spcAft>
            </a:pP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Larger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evaluation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sets</a:t>
            </a:r>
          </a:p>
        </p:txBody>
      </p:sp>
      <p:sp>
        <p:nvSpPr>
          <p:cNvPr id="25" name="Fußzeilenplatzhalter 4">
            <a:extLst>
              <a:ext uri="{FF2B5EF4-FFF2-40B4-BE49-F238E27FC236}">
                <a16:creationId xmlns:a16="http://schemas.microsoft.com/office/drawing/2014/main" id="{DBD8484D-8A9F-2535-49BC-86E9F8082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</p:spTree>
    <p:extLst>
      <p:ext uri="{BB962C8B-B14F-4D97-AF65-F5344CB8AC3E}">
        <p14:creationId xmlns:p14="http://schemas.microsoft.com/office/powerpoint/2010/main" val="218871166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0ED010E-465D-645A-2B03-B87ADFEC4BB0}"/>
              </a:ext>
            </a:extLst>
          </p:cNvPr>
          <p:cNvGrpSpPr/>
          <p:nvPr/>
        </p:nvGrpSpPr>
        <p:grpSpPr>
          <a:xfrm>
            <a:off x="691747" y="5221985"/>
            <a:ext cx="723733" cy="727295"/>
            <a:chOff x="1013322" y="4725144"/>
            <a:chExt cx="723733" cy="727295"/>
          </a:xfrm>
        </p:grpSpPr>
        <p:sp>
          <p:nvSpPr>
            <p:cNvPr id="26" name="îṩḷïḍé">
              <a:extLst>
                <a:ext uri="{FF2B5EF4-FFF2-40B4-BE49-F238E27FC236}">
                  <a16:creationId xmlns:a16="http://schemas.microsoft.com/office/drawing/2014/main" id="{57B3E5F4-834D-447D-50A7-D9B6589E33A0}"/>
                </a:ext>
              </a:extLst>
            </p:cNvPr>
            <p:cNvSpPr/>
            <p:nvPr/>
          </p:nvSpPr>
          <p:spPr>
            <a:xfrm>
              <a:off x="1014561" y="4729945"/>
              <a:ext cx="722494" cy="7224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</a:endParaRPr>
            </a:p>
          </p:txBody>
        </p:sp>
        <p:pic>
          <p:nvPicPr>
            <p:cNvPr id="59" name="Picture 58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FD9FAF96-F6F6-54EC-6F1F-339248782E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0"/>
                  </a:srgbClr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500"/>
                      </a14:imgEffect>
                      <a14:imgEffect>
                        <a14:saturation sat="0"/>
                      </a14:imgEffect>
                      <a14:imgEffect>
                        <a14:brightnessContrast bright="100000"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322" y="4725144"/>
              <a:ext cx="722494" cy="722494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000" dirty="0">
                <a:latin typeface="+mn-lt"/>
              </a:rPr>
              <a:t>Motivation</a:t>
            </a:r>
            <a:r>
              <a:rPr lang="zh-CN" altLang="en-US" sz="3000" dirty="0">
                <a:latin typeface="+mn-lt"/>
              </a:rPr>
              <a:t> </a:t>
            </a:r>
            <a:r>
              <a:rPr lang="en-US" altLang="zh-CN" sz="3000" dirty="0">
                <a:latin typeface="+mn-lt"/>
              </a:rPr>
              <a:t>and</a:t>
            </a:r>
            <a:r>
              <a:rPr lang="zh-CN" altLang="en-US" sz="3000" dirty="0">
                <a:latin typeface="+mn-lt"/>
              </a:rPr>
              <a:t> </a:t>
            </a:r>
            <a:r>
              <a:rPr lang="en-US" altLang="zh-CN" sz="3000" dirty="0">
                <a:latin typeface="+mn-lt"/>
              </a:rPr>
              <a:t>Goals</a:t>
            </a:r>
            <a:r>
              <a:rPr lang="zh-CN" altLang="en-US" sz="3000" dirty="0">
                <a:latin typeface="+mn-lt"/>
              </a:rPr>
              <a:t> </a:t>
            </a:r>
            <a:r>
              <a:rPr lang="en-US" altLang="zh-CN" sz="3000" dirty="0">
                <a:latin typeface="+mn-lt"/>
              </a:rPr>
              <a:t>(Recap)</a:t>
            </a:r>
            <a:endParaRPr lang="en-US" sz="3000" dirty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D1336-A739-ECE5-742B-82F42EFAB5DF}"/>
              </a:ext>
            </a:extLst>
          </p:cNvPr>
          <p:cNvSpPr txBox="1"/>
          <p:nvPr/>
        </p:nvSpPr>
        <p:spPr>
          <a:xfrm>
            <a:off x="1787236" y="249382"/>
            <a:ext cx="1847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en-DE" dirty="0"/>
          </a:p>
        </p:txBody>
      </p:sp>
      <p:sp>
        <p:nvSpPr>
          <p:cNvPr id="29" name="ïṥḻîḋé">
            <a:extLst>
              <a:ext uri="{FF2B5EF4-FFF2-40B4-BE49-F238E27FC236}">
                <a16:creationId xmlns:a16="http://schemas.microsoft.com/office/drawing/2014/main" id="{7221C932-C28C-9062-535A-51321BA75076}"/>
              </a:ext>
            </a:extLst>
          </p:cNvPr>
          <p:cNvSpPr/>
          <p:nvPr/>
        </p:nvSpPr>
        <p:spPr bwMode="auto">
          <a:xfrm>
            <a:off x="3190496" y="2996952"/>
            <a:ext cx="6192688" cy="2177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endParaRPr lang="en-US" altLang="zh-CN" dirty="0">
              <a:latin typeface="+mn-lt"/>
            </a:endParaRPr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3ACF50BD-CFB5-0709-0A89-1D6AFEA9B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1452782"/>
            <a:ext cx="4741304" cy="1073189"/>
          </a:xfrm>
        </p:spPr>
        <p:txBody>
          <a:bodyPr anchor="ctr">
            <a:noAutofit/>
          </a:bodyPr>
          <a:lstStyle/>
          <a:p>
            <a:pPr marL="98425" lvl="1" indent="0">
              <a:buNone/>
            </a:pPr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landscape:</a:t>
            </a:r>
            <a:r>
              <a:rPr lang="zh-CN" altLang="en-US" dirty="0"/>
              <a:t> </a:t>
            </a:r>
            <a:r>
              <a:rPr lang="en-US" altLang="zh-CN" dirty="0"/>
              <a:t>p</a:t>
            </a:r>
            <a:r>
              <a:rPr lang="en-GB" dirty="0" err="1"/>
              <a:t>redominance</a:t>
            </a:r>
            <a:r>
              <a:rPr lang="en-GB" dirty="0"/>
              <a:t> of unstructured text</a:t>
            </a:r>
          </a:p>
          <a:p>
            <a:pPr lvl="1"/>
            <a:r>
              <a:rPr lang="en-GB" dirty="0"/>
              <a:t>AI applications</a:t>
            </a:r>
            <a:r>
              <a:rPr lang="zh-CN" altLang="en-US" dirty="0"/>
              <a:t> </a:t>
            </a:r>
            <a:r>
              <a:rPr lang="en-US" altLang="zh-CN" dirty="0"/>
              <a:t>typically</a:t>
            </a:r>
            <a:r>
              <a:rPr lang="en-GB" dirty="0"/>
              <a:t> require structured input</a:t>
            </a:r>
            <a:r>
              <a:rPr lang="zh-CN" altLang="en-US" dirty="0"/>
              <a:t> </a:t>
            </a:r>
            <a:r>
              <a:rPr lang="en-GB" dirty="0"/>
              <a:t>with clear labels</a:t>
            </a:r>
          </a:p>
        </p:txBody>
      </p:sp>
      <p:sp>
        <p:nvSpPr>
          <p:cNvPr id="36" name="Inhaltsplatzhalter 2">
            <a:extLst>
              <a:ext uri="{FF2B5EF4-FFF2-40B4-BE49-F238E27FC236}">
                <a16:creationId xmlns:a16="http://schemas.microsoft.com/office/drawing/2014/main" id="{12CEB8F2-9E0B-EBC1-428E-224A5AB16713}"/>
              </a:ext>
            </a:extLst>
          </p:cNvPr>
          <p:cNvSpPr txBox="1">
            <a:spLocks/>
          </p:cNvSpPr>
          <p:nvPr/>
        </p:nvSpPr>
        <p:spPr bwMode="auto">
          <a:xfrm>
            <a:off x="1487488" y="2732246"/>
            <a:ext cx="4741304" cy="172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98425" lvl="1" indent="0">
              <a:buNone/>
            </a:pPr>
            <a:r>
              <a:rPr lang="en-GB" b="1" dirty="0"/>
              <a:t>→ Data</a:t>
            </a:r>
            <a:r>
              <a:rPr lang="zh-CN" altLang="en-US" b="1" dirty="0"/>
              <a:t> </a:t>
            </a:r>
            <a:r>
              <a:rPr lang="en-US" altLang="zh-CN" b="1" dirty="0"/>
              <a:t>a</a:t>
            </a:r>
            <a:r>
              <a:rPr lang="en-GB" b="1" dirty="0" err="1"/>
              <a:t>nnotatio</a:t>
            </a:r>
            <a:r>
              <a:rPr lang="en-US" altLang="zh-CN" b="1" dirty="0"/>
              <a:t>n</a:t>
            </a:r>
            <a:r>
              <a:rPr lang="zh-CN" altLang="en-US" b="1" dirty="0"/>
              <a:t> </a:t>
            </a:r>
            <a:r>
              <a:rPr lang="en-US" altLang="zh-CN" b="1" dirty="0"/>
              <a:t>needed</a:t>
            </a:r>
          </a:p>
          <a:p>
            <a:pPr marL="98425" lvl="1" indent="0">
              <a:buNone/>
            </a:pPr>
            <a:r>
              <a:rPr lang="en-US" altLang="zh-CN" kern="0" dirty="0"/>
              <a:t>traditional</a:t>
            </a:r>
            <a:r>
              <a:rPr lang="en-US" kern="0" dirty="0"/>
              <a:t> approach</a:t>
            </a:r>
            <a:r>
              <a:rPr lang="en-US" altLang="zh-CN" kern="0" dirty="0"/>
              <a:t>:</a:t>
            </a:r>
            <a:r>
              <a:rPr lang="zh-CN" altLang="en-US" kern="0" dirty="0"/>
              <a:t> </a:t>
            </a:r>
            <a:r>
              <a:rPr lang="en-US" kern="0" dirty="0"/>
              <a:t>manual annotation by domain experts</a:t>
            </a:r>
          </a:p>
          <a:p>
            <a:pPr lvl="1">
              <a:buSzPct val="80000"/>
              <a:buFont typeface=".Apple Color Emoji UI"/>
              <a:buChar char="✅"/>
            </a:pPr>
            <a:r>
              <a:rPr lang="en-US" altLang="zh-CN" kern="0" dirty="0"/>
              <a:t>P</a:t>
            </a:r>
            <a:r>
              <a:rPr lang="en-US" kern="0" dirty="0"/>
              <a:t>recise, </a:t>
            </a:r>
            <a:r>
              <a:rPr lang="en-US" altLang="zh-CN" kern="0" dirty="0"/>
              <a:t>with</a:t>
            </a:r>
            <a:r>
              <a:rPr lang="en-US" kern="0" dirty="0"/>
              <a:t> domain-specific knowledge</a:t>
            </a:r>
          </a:p>
          <a:p>
            <a:pPr lvl="1">
              <a:buSzPct val="80000"/>
              <a:buFont typeface=".Apple Color Emoji UI"/>
              <a:buChar char="❌"/>
            </a:pPr>
            <a:r>
              <a:rPr lang="en-US" altLang="zh-CN" kern="0" dirty="0"/>
              <a:t>C</a:t>
            </a:r>
            <a:r>
              <a:rPr lang="en-US" kern="0" dirty="0"/>
              <a:t>ostly, inefficient, not scalable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814722C-1926-C0F7-54E3-33AD3BC81C74}"/>
              </a:ext>
            </a:extLst>
          </p:cNvPr>
          <p:cNvGrpSpPr/>
          <p:nvPr/>
        </p:nvGrpSpPr>
        <p:grpSpPr>
          <a:xfrm>
            <a:off x="691746" y="3234566"/>
            <a:ext cx="722494" cy="722494"/>
            <a:chOff x="820952" y="2184765"/>
            <a:chExt cx="722494" cy="722494"/>
          </a:xfrm>
          <a:solidFill>
            <a:srgbClr val="C4DDF3"/>
          </a:solidFill>
        </p:grpSpPr>
        <p:sp>
          <p:nvSpPr>
            <p:cNvPr id="28" name="ïšļîdê">
              <a:extLst>
                <a:ext uri="{FF2B5EF4-FFF2-40B4-BE49-F238E27FC236}">
                  <a16:creationId xmlns:a16="http://schemas.microsoft.com/office/drawing/2014/main" id="{90D8FA47-DE55-E03A-B9E5-DFE2CF92EFBB}"/>
                </a:ext>
              </a:extLst>
            </p:cNvPr>
            <p:cNvSpPr/>
            <p:nvPr/>
          </p:nvSpPr>
          <p:spPr>
            <a:xfrm>
              <a:off x="820952" y="2184765"/>
              <a:ext cx="722494" cy="7224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pic>
          <p:nvPicPr>
            <p:cNvPr id="53" name="Picture 5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182E8E73-7C92-A1F0-5A3D-1078F03DE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692" y="2285505"/>
              <a:ext cx="521013" cy="521013"/>
            </a:xfrm>
            <a:prstGeom prst="rect">
              <a:avLst/>
            </a:prstGeom>
            <a:grpFill/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F4973C5-5D1C-C0DB-5F82-E5B391A9D661}"/>
              </a:ext>
            </a:extLst>
          </p:cNvPr>
          <p:cNvGrpSpPr/>
          <p:nvPr/>
        </p:nvGrpSpPr>
        <p:grpSpPr>
          <a:xfrm>
            <a:off x="691747" y="1590308"/>
            <a:ext cx="722494" cy="722494"/>
            <a:chOff x="820952" y="1165705"/>
            <a:chExt cx="722494" cy="722494"/>
          </a:xfrm>
          <a:solidFill>
            <a:srgbClr val="C4DDF3"/>
          </a:solidFill>
        </p:grpSpPr>
        <p:sp>
          <p:nvSpPr>
            <p:cNvPr id="30" name="iSľiḓé">
              <a:extLst>
                <a:ext uri="{FF2B5EF4-FFF2-40B4-BE49-F238E27FC236}">
                  <a16:creationId xmlns:a16="http://schemas.microsoft.com/office/drawing/2014/main" id="{10351FBF-B5FF-A34B-82AF-AB6C9ACEAD00}"/>
                </a:ext>
              </a:extLst>
            </p:cNvPr>
            <p:cNvSpPr/>
            <p:nvPr/>
          </p:nvSpPr>
          <p:spPr>
            <a:xfrm>
              <a:off x="820952" y="1165705"/>
              <a:ext cx="722494" cy="7224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pic>
          <p:nvPicPr>
            <p:cNvPr id="57" name="Picture 56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75B2E148-8D55-CDC9-D90E-BDB5AA92F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566" y="1295320"/>
              <a:ext cx="463264" cy="463264"/>
            </a:xfrm>
            <a:prstGeom prst="rect">
              <a:avLst/>
            </a:prstGeom>
            <a:grpFill/>
          </p:spPr>
        </p:pic>
      </p:grpSp>
      <p:sp>
        <p:nvSpPr>
          <p:cNvPr id="65" name="Inhaltsplatzhalter 2">
            <a:extLst>
              <a:ext uri="{FF2B5EF4-FFF2-40B4-BE49-F238E27FC236}">
                <a16:creationId xmlns:a16="http://schemas.microsoft.com/office/drawing/2014/main" id="{EE10A525-2E12-1BF7-C957-8CCC7542A906}"/>
              </a:ext>
            </a:extLst>
          </p:cNvPr>
          <p:cNvSpPr txBox="1">
            <a:spLocks/>
          </p:cNvSpPr>
          <p:nvPr/>
        </p:nvSpPr>
        <p:spPr bwMode="auto">
          <a:xfrm>
            <a:off x="1487488" y="4869160"/>
            <a:ext cx="5076181" cy="157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98425" lvl="1" indent="0">
              <a:buNone/>
            </a:pP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b="1" dirty="0"/>
              <a:t>hybrid</a:t>
            </a:r>
            <a:r>
              <a:rPr lang="en-GB" dirty="0">
                <a:latin typeface="+mn-lt"/>
              </a:rPr>
              <a:t> </a:t>
            </a:r>
            <a:r>
              <a:rPr lang="en-US" altLang="zh-CN" dirty="0">
                <a:latin typeface="+mn-lt"/>
              </a:rPr>
              <a:t>approach</a:t>
            </a:r>
            <a:r>
              <a:rPr lang="zh-CN" altLang="en-US" dirty="0">
                <a:latin typeface="+mn-lt"/>
              </a:rPr>
              <a:t> </a:t>
            </a:r>
            <a:r>
              <a:rPr lang="en-US" altLang="zh-CN" dirty="0">
                <a:latin typeface="+mn-lt"/>
              </a:rPr>
              <a:t>that</a:t>
            </a:r>
            <a:r>
              <a:rPr lang="zh-CN" altLang="en-US" kern="0" dirty="0"/>
              <a:t> </a:t>
            </a:r>
            <a:r>
              <a:rPr lang="en-US" altLang="zh-CN" dirty="0"/>
              <a:t>c</a:t>
            </a:r>
            <a:r>
              <a:rPr lang="en-US" dirty="0"/>
              <a:t>ombine</a:t>
            </a:r>
            <a:r>
              <a:rPr lang="en-US" altLang="zh-CN" dirty="0"/>
              <a:t>s</a:t>
            </a:r>
            <a:r>
              <a:rPr lang="zh-CN" altLang="en-US" b="1" dirty="0"/>
              <a:t> </a:t>
            </a:r>
            <a:r>
              <a:rPr lang="en-GB" b="1" dirty="0">
                <a:latin typeface="+mn-lt"/>
              </a:rPr>
              <a:t>Natural Language Processing </a:t>
            </a:r>
            <a:r>
              <a:rPr lang="en-GB" dirty="0">
                <a:latin typeface="+mn-lt"/>
              </a:rPr>
              <a:t>techniques with </a:t>
            </a:r>
            <a:r>
              <a:rPr lang="en-GB" b="1" dirty="0">
                <a:latin typeface="+mn-lt"/>
              </a:rPr>
              <a:t>domain expertise</a:t>
            </a:r>
            <a:endParaRPr lang="en-US" kern="0" dirty="0"/>
          </a:p>
        </p:txBody>
      </p:sp>
      <p:sp>
        <p:nvSpPr>
          <p:cNvPr id="66" name="Pfeil nach rechts 66">
            <a:extLst>
              <a:ext uri="{FF2B5EF4-FFF2-40B4-BE49-F238E27FC236}">
                <a16:creationId xmlns:a16="http://schemas.microsoft.com/office/drawing/2014/main" id="{16D5AA3F-A3EC-FB81-A393-EBCA6C39EBE9}"/>
              </a:ext>
            </a:extLst>
          </p:cNvPr>
          <p:cNvSpPr/>
          <p:nvPr/>
        </p:nvSpPr>
        <p:spPr bwMode="auto">
          <a:xfrm rot="5400000">
            <a:off x="3331521" y="4586097"/>
            <a:ext cx="608172" cy="44506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B0BC95-1369-7C0E-0C36-9CB47F835E2F}"/>
              </a:ext>
            </a:extLst>
          </p:cNvPr>
          <p:cNvGrpSpPr/>
          <p:nvPr/>
        </p:nvGrpSpPr>
        <p:grpSpPr>
          <a:xfrm>
            <a:off x="5375920" y="1683331"/>
            <a:ext cx="7342140" cy="4229494"/>
            <a:chOff x="4223791" y="1912227"/>
            <a:chExt cx="8549864" cy="4925212"/>
          </a:xfrm>
        </p:grpSpPr>
        <p:pic>
          <p:nvPicPr>
            <p:cNvPr id="16" name="Picture 15" descr="A picture containing text, screenshot, font, businesscard&#10;&#10;Description automatically generated">
              <a:extLst>
                <a:ext uri="{FF2B5EF4-FFF2-40B4-BE49-F238E27FC236}">
                  <a16:creationId xmlns:a16="http://schemas.microsoft.com/office/drawing/2014/main" id="{8ED2218A-296E-B1CC-FBF1-295C5C7E3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3791" y="1912227"/>
              <a:ext cx="7772399" cy="488266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3D528B-2337-E9CB-1E19-3F61A3A797A2}"/>
                </a:ext>
              </a:extLst>
            </p:cNvPr>
            <p:cNvSpPr txBox="1"/>
            <p:nvPr/>
          </p:nvSpPr>
          <p:spPr>
            <a:xfrm>
              <a:off x="6219513" y="6550717"/>
              <a:ext cx="5080440" cy="2867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</a:rPr>
                <a:t>https://</a:t>
              </a:r>
              <a:r>
                <a:rPr lang="en-GB" sz="1000" dirty="0" err="1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</a:rPr>
                <a:t>wwwmatthes.in.tum.de</a:t>
              </a: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</a:rPr>
                <a:t>/pages/nqpi6qljq0x9/CreateData4AI-CD4AI</a:t>
              </a:r>
              <a:endParaRPr lang="en-DE" sz="1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E6EF944-CA60-07D7-418B-2B5513B85240}"/>
                </a:ext>
              </a:extLst>
            </p:cNvPr>
            <p:cNvSpPr/>
            <p:nvPr/>
          </p:nvSpPr>
          <p:spPr bwMode="auto">
            <a:xfrm>
              <a:off x="4943871" y="3428999"/>
              <a:ext cx="6913694" cy="2856567"/>
            </a:xfrm>
            <a:prstGeom prst="rect">
              <a:avLst/>
            </a:prstGeom>
            <a:solidFill>
              <a:schemeClr val="bg1">
                <a:alpha val="56998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1A444049-8410-9DEA-CDD0-C121F3C5F2E8}"/>
                </a:ext>
              </a:extLst>
            </p:cNvPr>
            <p:cNvSpPr/>
            <p:nvPr/>
          </p:nvSpPr>
          <p:spPr bwMode="auto">
            <a:xfrm flipV="1">
              <a:off x="5001256" y="3446692"/>
              <a:ext cx="7772399" cy="2799641"/>
            </a:xfrm>
            <a:prstGeom prst="parallelogram">
              <a:avLst>
                <a:gd name="adj" fmla="val 24442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04F8B70D-9950-8E0C-EC88-F848D5BFDDF8}"/>
                </a:ext>
              </a:extLst>
            </p:cNvPr>
            <p:cNvSpPr/>
            <p:nvPr/>
          </p:nvSpPr>
          <p:spPr bwMode="auto">
            <a:xfrm>
              <a:off x="4625517" y="2752887"/>
              <a:ext cx="7201724" cy="676112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1" name="Inhaltsplatzhalter 2">
              <a:extLst>
                <a:ext uri="{FF2B5EF4-FFF2-40B4-BE49-F238E27FC236}">
                  <a16:creationId xmlns:a16="http://schemas.microsoft.com/office/drawing/2014/main" id="{216290DA-72D4-776A-9FD8-50B3E377E60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51983" y="4149611"/>
              <a:ext cx="5483144" cy="1626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1588" indent="-1588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+mn-lt"/>
                  <a:ea typeface="+mn-ea"/>
                  <a:cs typeface="Arial Unicode MS" pitchFamily="34" charset="-128"/>
                </a:defRPr>
              </a:lvl1pPr>
              <a:lvl2pPr marL="358775" indent="-2603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2pPr>
              <a:lvl3pPr marL="625475" indent="-176213" algn="l" defTabSz="803275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3pPr>
              <a:lvl4pPr marL="982663" indent="-174625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4pPr>
              <a:lvl5pPr marL="1257300" indent="-1825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9pPr>
            </a:lstStyle>
            <a:p>
              <a:pPr marL="98425" lvl="1" indent="0">
                <a:buClr>
                  <a:srgbClr val="002143"/>
                </a:buClr>
                <a:buNone/>
                <a:defRPr/>
              </a:pPr>
              <a:r>
                <a:rPr lang="en-GB" b="1" kern="0" dirty="0">
                  <a:solidFill>
                    <a:srgbClr val="000000"/>
                  </a:solidFill>
                </a:rPr>
                <a:t>Step 1: Keyword extraction</a:t>
              </a:r>
            </a:p>
            <a:p>
              <a:pPr lvl="2">
                <a:buClr>
                  <a:srgbClr val="002143"/>
                </a:buClr>
                <a:defRPr/>
              </a:pPr>
              <a:r>
                <a:rPr lang="en-GB" kern="0" dirty="0">
                  <a:solidFill>
                    <a:srgbClr val="000000"/>
                  </a:solidFill>
                </a:rPr>
                <a:t>Outcome: </a:t>
              </a:r>
              <a:r>
                <a:rPr lang="en-US" altLang="zh-CN" kern="0" dirty="0">
                  <a:solidFill>
                    <a:srgbClr val="000000"/>
                  </a:solidFill>
                </a:rPr>
                <a:t>(</a:t>
              </a:r>
              <a:r>
                <a:rPr lang="en-GB" kern="0" dirty="0">
                  <a:solidFill>
                    <a:srgbClr val="000000"/>
                  </a:solidFill>
                </a:rPr>
                <a:t>re</a:t>
              </a:r>
              <a:r>
                <a:rPr lang="en-US" altLang="zh-CN" kern="0" dirty="0" err="1">
                  <a:solidFill>
                    <a:srgbClr val="000000"/>
                  </a:solidFill>
                </a:rPr>
                <a:t>asonably</a:t>
              </a:r>
              <a:r>
                <a:rPr lang="en-US" altLang="zh-CN" kern="0" dirty="0">
                  <a:solidFill>
                    <a:srgbClr val="000000"/>
                  </a:solidFill>
                </a:rPr>
                <a:t>)</a:t>
              </a:r>
              <a:r>
                <a:rPr lang="zh-CN" altLang="en-US" kern="0" dirty="0">
                  <a:solidFill>
                    <a:srgbClr val="000000"/>
                  </a:solidFill>
                </a:rPr>
                <a:t> </a:t>
              </a:r>
              <a:r>
                <a:rPr lang="en-US" altLang="zh-CN" kern="0" dirty="0">
                  <a:solidFill>
                    <a:srgbClr val="000000"/>
                  </a:solidFill>
                </a:rPr>
                <a:t>complete</a:t>
              </a:r>
              <a:r>
                <a:rPr lang="zh-CN" altLang="en-US" kern="0" dirty="0">
                  <a:solidFill>
                    <a:srgbClr val="000000"/>
                  </a:solidFill>
                </a:rPr>
                <a:t> </a:t>
              </a:r>
              <a:r>
                <a:rPr lang="en-GB" kern="0" dirty="0">
                  <a:solidFill>
                    <a:srgbClr val="000000"/>
                  </a:solidFill>
                </a:rPr>
                <a:t>set of keywords per class</a:t>
              </a:r>
            </a:p>
            <a:p>
              <a:pPr lvl="2">
                <a:buClr>
                  <a:srgbClr val="002143"/>
                </a:buClr>
                <a:defRPr/>
              </a:pPr>
              <a:r>
                <a:rPr lang="en-GB" kern="0" dirty="0">
                  <a:solidFill>
                    <a:srgbClr val="000000"/>
                  </a:solidFill>
                </a:rPr>
                <a:t>→</a:t>
              </a:r>
              <a:r>
                <a:rPr lang="zh-CN" altLang="en-US" kern="0" dirty="0">
                  <a:solidFill>
                    <a:srgbClr val="000000"/>
                  </a:solidFill>
                </a:rPr>
                <a:t> </a:t>
              </a:r>
              <a:r>
                <a:rPr lang="en-GB" kern="0" dirty="0">
                  <a:solidFill>
                    <a:srgbClr val="000000"/>
                  </a:solidFill>
                </a:rPr>
                <a:t>basis </a:t>
              </a:r>
              <a:r>
                <a:rPr lang="en-US" altLang="zh-CN" kern="0" dirty="0">
                  <a:solidFill>
                    <a:srgbClr val="000000"/>
                  </a:solidFill>
                </a:rPr>
                <a:t>for</a:t>
              </a:r>
              <a:r>
                <a:rPr lang="en-GB" kern="0" dirty="0">
                  <a:solidFill>
                    <a:srgbClr val="000000"/>
                  </a:solidFill>
                </a:rPr>
                <a:t> the rest of the project </a:t>
              </a:r>
              <a:endParaRPr lang="en-GB" kern="0" dirty="0"/>
            </a:p>
            <a:p>
              <a:pPr marL="98425" lvl="1" indent="0">
                <a:buFont typeface="Wingdings" pitchFamily="2" charset="2"/>
                <a:buNone/>
              </a:pPr>
              <a:endParaRPr lang="en-GB" kern="0" dirty="0"/>
            </a:p>
          </p:txBody>
        </p:sp>
      </p:grp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F5812AFD-F8E5-D811-7190-D38E8AB95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</p:spTree>
    <p:extLst>
      <p:ext uri="{BB962C8B-B14F-4D97-AF65-F5344CB8AC3E}">
        <p14:creationId xmlns:p14="http://schemas.microsoft.com/office/powerpoint/2010/main" val="48619650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75F0FEA-7748-988B-B241-7A7BF079CFEC}"/>
              </a:ext>
            </a:extLst>
          </p:cNvPr>
          <p:cNvSpPr/>
          <p:nvPr/>
        </p:nvSpPr>
        <p:spPr bwMode="auto">
          <a:xfrm>
            <a:off x="5471" y="6021288"/>
            <a:ext cx="12192000" cy="3882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/>
              <a:t>Introduction</a:t>
            </a:r>
            <a:r>
              <a:rPr lang="en-US" dirty="0"/>
              <a:t> </a:t>
            </a:r>
          </a:p>
          <a:p>
            <a:pPr lvl="1"/>
            <a:r>
              <a:rPr lang="en-US" altLang="zh-CN" dirty="0"/>
              <a:t>Motivation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Goals</a:t>
            </a:r>
            <a:r>
              <a:rPr lang="zh-CN" altLang="en-US" dirty="0"/>
              <a:t> </a:t>
            </a:r>
            <a:r>
              <a:rPr lang="en-US" altLang="zh-CN" dirty="0"/>
              <a:t>(Recap)</a:t>
            </a:r>
          </a:p>
          <a:p>
            <a:pPr lvl="1"/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Research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Questions</a:t>
            </a:r>
            <a:endParaRPr lang="en-US" altLang="zh-CN" dirty="0"/>
          </a:p>
          <a:p>
            <a:pPr marL="98425" lvl="1" indent="0">
              <a:buNone/>
            </a:pPr>
            <a:endParaRPr lang="en-US" sz="1500" dirty="0"/>
          </a:p>
          <a:p>
            <a:pPr marL="0" indent="-258762"/>
            <a:r>
              <a:rPr lang="en-US" dirty="0"/>
              <a:t>Research Approach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dirty="0"/>
              <a:t>Dat</a:t>
            </a:r>
            <a:r>
              <a:rPr lang="en-US" altLang="zh-CN" dirty="0"/>
              <a:t>aset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/>
              <a:t>Methodology</a:t>
            </a:r>
          </a:p>
          <a:p>
            <a:endParaRPr lang="en-US" altLang="zh-CN" sz="1500" dirty="0"/>
          </a:p>
          <a:p>
            <a:r>
              <a:rPr lang="en-US" altLang="zh-CN" dirty="0"/>
              <a:t>Findings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Extraction Results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Generation Results</a:t>
            </a:r>
            <a:endParaRPr lang="en-US" altLang="zh-CN" dirty="0"/>
          </a:p>
          <a:p>
            <a:endParaRPr lang="en-US" altLang="zh-CN" sz="1500" dirty="0"/>
          </a:p>
          <a:p>
            <a:r>
              <a:rPr lang="en-US" altLang="zh-CN" dirty="0"/>
              <a:t>Discussions</a:t>
            </a:r>
            <a:r>
              <a:rPr lang="zh-CN" altLang="en-US" dirty="0"/>
              <a:t> </a:t>
            </a:r>
            <a:endParaRPr lang="en-GB" altLang="zh-CN" dirty="0"/>
          </a:p>
          <a:p>
            <a:pPr lvl="1">
              <a:buClr>
                <a:srgbClr val="002143"/>
              </a:buClr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Contributions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Challenges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and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Future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Work</a:t>
            </a:r>
          </a:p>
          <a:p>
            <a:pPr marL="98425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None/>
              <a:tabLst/>
              <a:defRPr/>
            </a:pP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0" indent="0">
              <a:buClr>
                <a:srgbClr val="002143"/>
              </a:buClr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Conclusion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590764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CC95C-A2AA-50A2-7268-DED996ED7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u="sng" dirty="0"/>
              <a:t>Core</a:t>
            </a:r>
            <a:r>
              <a:rPr lang="zh-CN" altLang="en-US" b="1" u="sng" dirty="0"/>
              <a:t> </a:t>
            </a:r>
            <a:r>
              <a:rPr lang="en-US" altLang="zh-CN" b="1" u="sng" dirty="0"/>
              <a:t>contributions</a:t>
            </a:r>
            <a:endParaRPr lang="en-GB" altLang="zh-CN" b="1" u="sng" dirty="0"/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GB" altLang="zh-CN" dirty="0"/>
              <a:t>A systematic approach to d</a:t>
            </a:r>
            <a:r>
              <a:rPr lang="en-US" altLang="zh-CN" dirty="0" err="1"/>
              <a:t>omain</a:t>
            </a:r>
            <a:r>
              <a:rPr lang="en-US" altLang="zh-CN" dirty="0"/>
              <a:t>-specific</a:t>
            </a:r>
            <a:r>
              <a:rPr lang="zh-CN" altLang="en-US" dirty="0"/>
              <a:t> </a:t>
            </a:r>
            <a:r>
              <a:rPr lang="en-US" altLang="zh-CN" dirty="0"/>
              <a:t>keyword</a:t>
            </a:r>
            <a:r>
              <a:rPr lang="en-GB" altLang="zh-CN" dirty="0"/>
              <a:t> extraction and generation</a:t>
            </a:r>
          </a:p>
          <a:p>
            <a:pPr lvl="2" indent="-260350" defTabSz="914400">
              <a:buClr>
                <a:srgbClr val="002143"/>
              </a:buClr>
              <a:defRPr/>
            </a:pPr>
            <a:r>
              <a:rPr lang="en-US" altLang="zh-CN" dirty="0"/>
              <a:t>Substantially</a:t>
            </a:r>
            <a:r>
              <a:rPr lang="en-GB" altLang="zh-CN" dirty="0"/>
              <a:t> </a:t>
            </a:r>
            <a:r>
              <a:rPr lang="en-US" altLang="zh-CN" dirty="0"/>
              <a:t>improved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  <a:r>
              <a:rPr lang="zh-CN" altLang="en-US" dirty="0"/>
              <a:t> </a:t>
            </a:r>
            <a:r>
              <a:rPr lang="en-US" altLang="zh-CN" dirty="0"/>
              <a:t>over</a:t>
            </a:r>
            <a:r>
              <a:rPr lang="en-GB" altLang="zh-CN" dirty="0"/>
              <a:t> manual </a:t>
            </a:r>
            <a:r>
              <a:rPr lang="en-US" altLang="zh-CN" dirty="0"/>
              <a:t>methods</a:t>
            </a:r>
          </a:p>
          <a:p>
            <a:pPr marL="642937" lvl="1" indent="-285750"/>
            <a:r>
              <a:rPr lang="en-US" altLang="zh-CN" dirty="0"/>
              <a:t>While</a:t>
            </a:r>
            <a:r>
              <a:rPr lang="zh-CN" altLang="en-US" dirty="0"/>
              <a:t> </a:t>
            </a:r>
            <a:r>
              <a:rPr lang="en-US" altLang="zh-CN" dirty="0"/>
              <a:t>retaining</a:t>
            </a:r>
            <a:r>
              <a:rPr lang="zh-CN" altLang="en-US" dirty="0"/>
              <a:t> </a:t>
            </a:r>
            <a:r>
              <a:rPr lang="en-US" altLang="zh-CN" dirty="0"/>
              <a:t>precision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relevance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provided</a:t>
            </a:r>
            <a:r>
              <a:rPr lang="zh-CN" altLang="en-US" dirty="0"/>
              <a:t> </a:t>
            </a:r>
            <a:r>
              <a:rPr lang="en-US" altLang="zh-CN" dirty="0"/>
              <a:t>domain</a:t>
            </a:r>
            <a:r>
              <a:rPr lang="zh-CN" altLang="en-US" dirty="0"/>
              <a:t> </a:t>
            </a:r>
            <a:r>
              <a:rPr lang="en-US" altLang="zh-CN" dirty="0"/>
              <a:t>knowledge</a:t>
            </a:r>
            <a:endParaRPr lang="en-GB" altLang="zh-CN" dirty="0"/>
          </a:p>
          <a:p>
            <a:endParaRPr lang="en-GB" altLang="zh-CN" dirty="0"/>
          </a:p>
          <a:p>
            <a:r>
              <a:rPr lang="en-US" altLang="zh-CN" b="1" u="sng" dirty="0"/>
              <a:t>Major</a:t>
            </a:r>
            <a:r>
              <a:rPr lang="zh-CN" altLang="en-US" b="1" u="sng" dirty="0"/>
              <a:t> </a:t>
            </a:r>
            <a:r>
              <a:rPr lang="en-US" altLang="zh-CN" b="1" u="sng" dirty="0"/>
              <a:t>challenges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Error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propagation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due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to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sequential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pipeline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Precision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vs.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exhaustiveness</a:t>
            </a:r>
          </a:p>
          <a:p>
            <a:endParaRPr lang="en-GB" altLang="zh-CN" dirty="0"/>
          </a:p>
          <a:p>
            <a:r>
              <a:rPr lang="en-GB" altLang="zh-CN" b="1" u="sng" dirty="0"/>
              <a:t>Future work</a:t>
            </a:r>
            <a:endParaRPr lang="en-US" altLang="zh-CN" b="1" u="sng" dirty="0"/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GB" altLang="zh-CN" dirty="0"/>
              <a:t>Main </a:t>
            </a:r>
            <a:r>
              <a:rPr lang="en-US" altLang="zh-CN" dirty="0"/>
              <a:t>focus:</a:t>
            </a:r>
            <a:r>
              <a:rPr lang="zh-CN" altLang="en-US" dirty="0"/>
              <a:t> </a:t>
            </a:r>
            <a:r>
              <a:rPr lang="en-US" altLang="zh-CN" dirty="0"/>
              <a:t>enhancement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en-GB" altLang="zh-CN" dirty="0"/>
              <a:t> the filtering mechanism</a:t>
            </a:r>
            <a:endParaRPr lang="en-US" altLang="zh-C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5B32F-E017-0AF7-010C-782B91323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30BC8-8CBF-593A-820E-E21BAF1AA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32C276EE-9EB5-005B-8A62-56121C938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6C7DF785-E7DC-D86E-A1B9-4E769F88C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</p:spTree>
    <p:extLst>
      <p:ext uri="{BB962C8B-B14F-4D97-AF65-F5344CB8AC3E}">
        <p14:creationId xmlns:p14="http://schemas.microsoft.com/office/powerpoint/2010/main" val="131984675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err="1"/>
              <a:t>Weixin</a:t>
            </a:r>
            <a:r>
              <a:rPr lang="en-AU" dirty="0"/>
              <a:t> Yan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 dirty="0"/>
              <a:t>17132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 err="1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000" dirty="0"/>
              <a:t>Research</a:t>
            </a:r>
            <a:r>
              <a:rPr lang="zh-CN" altLang="en-US" sz="3000" dirty="0"/>
              <a:t> </a:t>
            </a:r>
            <a:r>
              <a:rPr lang="en-US" altLang="zh-CN" sz="3000" dirty="0"/>
              <a:t>Questions</a:t>
            </a:r>
            <a:endParaRPr lang="en-US" sz="3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7" name="任意多边形 9">
            <a:extLst>
              <a:ext uri="{FF2B5EF4-FFF2-40B4-BE49-F238E27FC236}">
                <a16:creationId xmlns:a16="http://schemas.microsoft.com/office/drawing/2014/main" id="{74E9749B-0A11-BB2E-C819-3F551DDF4DFD}"/>
              </a:ext>
            </a:extLst>
          </p:cNvPr>
          <p:cNvSpPr/>
          <p:nvPr/>
        </p:nvSpPr>
        <p:spPr>
          <a:xfrm>
            <a:off x="1968188" y="1082101"/>
            <a:ext cx="808706" cy="901716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C4DDF3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600" b="1" dirty="0">
                <a:solidFill>
                  <a:srgbClr val="FFFFFF"/>
                </a:solidFill>
                <a:latin typeface="微软雅黑"/>
              </a:rPr>
              <a:t>1</a:t>
            </a:r>
            <a:endParaRPr lang="zh-CN" altLang="en-US" sz="2600" b="1" dirty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38" name="任意多边形 10">
            <a:extLst>
              <a:ext uri="{FF2B5EF4-FFF2-40B4-BE49-F238E27FC236}">
                <a16:creationId xmlns:a16="http://schemas.microsoft.com/office/drawing/2014/main" id="{EDBC3BCF-1310-84CE-6D20-974A75D4FD4D}"/>
              </a:ext>
            </a:extLst>
          </p:cNvPr>
          <p:cNvSpPr/>
          <p:nvPr/>
        </p:nvSpPr>
        <p:spPr>
          <a:xfrm>
            <a:off x="1968188" y="2446696"/>
            <a:ext cx="808706" cy="901716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98C6EA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600" b="1" dirty="0">
                <a:solidFill>
                  <a:srgbClr val="FFFFFF"/>
                </a:solidFill>
                <a:latin typeface="微软雅黑"/>
              </a:rPr>
              <a:t>2</a:t>
            </a:r>
            <a:endParaRPr lang="zh-CN" altLang="en-US" sz="2600" b="1" dirty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39" name="任意多边形 11">
            <a:extLst>
              <a:ext uri="{FF2B5EF4-FFF2-40B4-BE49-F238E27FC236}">
                <a16:creationId xmlns:a16="http://schemas.microsoft.com/office/drawing/2014/main" id="{A90D17C9-1EF2-6DE9-E6B2-96E5A8BB085C}"/>
              </a:ext>
            </a:extLst>
          </p:cNvPr>
          <p:cNvSpPr/>
          <p:nvPr/>
        </p:nvSpPr>
        <p:spPr>
          <a:xfrm>
            <a:off x="1968188" y="3918706"/>
            <a:ext cx="808706" cy="901716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A0B6E2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600" b="1" dirty="0">
                <a:solidFill>
                  <a:srgbClr val="FFFFFF"/>
                </a:solidFill>
                <a:latin typeface="微软雅黑"/>
              </a:rPr>
              <a:t>3</a:t>
            </a:r>
            <a:endParaRPr lang="zh-CN" altLang="en-US" sz="2600" b="1" dirty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45" name="任意多边形 11">
            <a:extLst>
              <a:ext uri="{FF2B5EF4-FFF2-40B4-BE49-F238E27FC236}">
                <a16:creationId xmlns:a16="http://schemas.microsoft.com/office/drawing/2014/main" id="{F06D13FC-523A-2223-2BDF-A84260A8D203}"/>
              </a:ext>
            </a:extLst>
          </p:cNvPr>
          <p:cNvSpPr/>
          <p:nvPr/>
        </p:nvSpPr>
        <p:spPr>
          <a:xfrm>
            <a:off x="1968188" y="5263588"/>
            <a:ext cx="808706" cy="901716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0173D0"/>
          </a:solidFill>
          <a:ln w="22225">
            <a:solidFill>
              <a:srgbClr val="017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600" b="1" dirty="0">
                <a:solidFill>
                  <a:srgbClr val="FFFFFF"/>
                </a:solidFill>
                <a:latin typeface="微软雅黑"/>
              </a:rPr>
              <a:t>4</a:t>
            </a:r>
            <a:endParaRPr lang="zh-CN" altLang="en-US" sz="2600" b="1" dirty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3" name="!!Rounded Rectangle 2">
            <a:extLst>
              <a:ext uri="{FF2B5EF4-FFF2-40B4-BE49-F238E27FC236}">
                <a16:creationId xmlns:a16="http://schemas.microsoft.com/office/drawing/2014/main" id="{4CA9F937-D055-5461-D258-157FCEFB462B}"/>
              </a:ext>
            </a:extLst>
          </p:cNvPr>
          <p:cNvSpPr/>
          <p:nvPr/>
        </p:nvSpPr>
        <p:spPr bwMode="auto">
          <a:xfrm>
            <a:off x="3071664" y="1068877"/>
            <a:ext cx="6766190" cy="931771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GB" altLang="zh-CN" b="1" dirty="0">
                <a:solidFill>
                  <a:srgbClr val="000000"/>
                </a:solidFill>
                <a:latin typeface="+mn-lt"/>
              </a:rPr>
              <a:t>What</a:t>
            </a:r>
            <a:r>
              <a:rPr lang="en-GB" altLang="zh-CN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altLang="zh-CN" b="1" dirty="0">
                <a:solidFill>
                  <a:srgbClr val="000000"/>
                </a:solidFill>
                <a:latin typeface="+mn-lt"/>
              </a:rPr>
              <a:t>approaches</a:t>
            </a:r>
            <a:r>
              <a:rPr lang="en-GB" altLang="zh-CN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altLang="zh-CN" b="1" dirty="0">
                <a:solidFill>
                  <a:srgbClr val="000000"/>
                </a:solidFill>
                <a:latin typeface="+mn-lt"/>
              </a:rPr>
              <a:t>currently</a:t>
            </a:r>
            <a:r>
              <a:rPr lang="en-GB" altLang="zh-CN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altLang="zh-CN" b="1" dirty="0">
                <a:solidFill>
                  <a:srgbClr val="000000"/>
                </a:solidFill>
                <a:latin typeface="+mn-lt"/>
              </a:rPr>
              <a:t>exist</a:t>
            </a:r>
            <a:r>
              <a:rPr lang="en-GB" altLang="zh-CN" dirty="0">
                <a:solidFill>
                  <a:srgbClr val="000000"/>
                </a:solidFill>
                <a:latin typeface="+mn-lt"/>
              </a:rPr>
              <a:t> that can be utilized to extract keywords and </a:t>
            </a:r>
            <a:r>
              <a:rPr lang="en-GB" altLang="zh-CN" dirty="0" err="1">
                <a:solidFill>
                  <a:srgbClr val="000000"/>
                </a:solidFill>
                <a:latin typeface="+mn-lt"/>
              </a:rPr>
              <a:t>keyphrases</a:t>
            </a:r>
            <a:r>
              <a:rPr lang="en-GB" altLang="zh-CN" dirty="0">
                <a:solidFill>
                  <a:srgbClr val="000000"/>
                </a:solidFill>
                <a:latin typeface="+mn-lt"/>
              </a:rPr>
              <a:t> from large unstructured text corpora?</a:t>
            </a:r>
            <a:endParaRPr lang="zh-CN" alt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B0D3D16-F115-6283-A8C5-73BE5E791F2F}"/>
              </a:ext>
            </a:extLst>
          </p:cNvPr>
          <p:cNvSpPr/>
          <p:nvPr/>
        </p:nvSpPr>
        <p:spPr bwMode="auto">
          <a:xfrm>
            <a:off x="3074226" y="2204864"/>
            <a:ext cx="6766190" cy="1385381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GB" dirty="0">
                <a:latin typeface="+mn-lt"/>
              </a:rPr>
              <a:t>How can short textual class descriptions and class-specific seed keywords from the WZ2008 classification, validated by domain experts, be leveraged to adapt the identified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keyword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extraction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approaches for </a:t>
            </a:r>
            <a:r>
              <a:rPr lang="en-GB" b="1" dirty="0">
                <a:latin typeface="+mn-lt"/>
              </a:rPr>
              <a:t>class-specific keyword extraction</a:t>
            </a:r>
            <a:r>
              <a:rPr lang="en-GB" dirty="0">
                <a:latin typeface="+mn-lt"/>
              </a:rPr>
              <a:t>?</a:t>
            </a:r>
            <a:endParaRPr lang="zh-CN" alt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DB9EFE8-5353-4A47-B16A-4EEB199D9D5B}"/>
              </a:ext>
            </a:extLst>
          </p:cNvPr>
          <p:cNvSpPr/>
          <p:nvPr/>
        </p:nvSpPr>
        <p:spPr bwMode="auto">
          <a:xfrm>
            <a:off x="3071664" y="3861733"/>
            <a:ext cx="6766190" cy="1015663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GB" dirty="0">
                <a:latin typeface="+mn-lt"/>
              </a:rPr>
              <a:t>Without the use of external knowledge bases, how can the extracted </a:t>
            </a:r>
            <a:r>
              <a:rPr lang="en-GB" dirty="0"/>
              <a:t>class-specific </a:t>
            </a:r>
            <a:r>
              <a:rPr lang="en-GB" dirty="0">
                <a:latin typeface="+mn-lt"/>
              </a:rPr>
              <a:t>keywords be used as a basis for the </a:t>
            </a:r>
            <a:r>
              <a:rPr lang="en-GB" b="1" dirty="0">
                <a:latin typeface="+mn-lt"/>
              </a:rPr>
              <a:t>generation</a:t>
            </a:r>
            <a:r>
              <a:rPr lang="en-GB" dirty="0">
                <a:latin typeface="+mn-lt"/>
              </a:rPr>
              <a:t> of further </a:t>
            </a:r>
            <a:r>
              <a:rPr lang="en-GB" dirty="0"/>
              <a:t>class</a:t>
            </a:r>
            <a:r>
              <a:rPr lang="en-GB" dirty="0">
                <a:latin typeface="+mn-lt"/>
              </a:rPr>
              <a:t>-specific keywords?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096E2DB-50D8-50D6-21F9-28D8D7505213}"/>
              </a:ext>
            </a:extLst>
          </p:cNvPr>
          <p:cNvSpPr/>
          <p:nvPr/>
        </p:nvSpPr>
        <p:spPr bwMode="auto">
          <a:xfrm>
            <a:off x="3071664" y="5220118"/>
            <a:ext cx="6766190" cy="1015663"/>
          </a:xfrm>
          <a:prstGeom prst="roundRect">
            <a:avLst/>
          </a:prstGeom>
          <a:noFill/>
          <a:ln>
            <a:solidFill>
              <a:srgbClr val="0173D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GB" dirty="0">
                <a:latin typeface="+mn-lt"/>
              </a:rPr>
              <a:t>In what way can the modified approach be </a:t>
            </a:r>
            <a:r>
              <a:rPr lang="en-GB" b="1" dirty="0">
                <a:latin typeface="+mn-lt"/>
              </a:rPr>
              <a:t>evaluated by domain experts</a:t>
            </a:r>
            <a:r>
              <a:rPr lang="en-GB" dirty="0">
                <a:latin typeface="+mn-lt"/>
              </a:rPr>
              <a:t> to validate the representativeness of the resulting keyword sets?</a:t>
            </a:r>
            <a:endParaRPr lang="zh-CN" alt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178926D-4436-E30B-F0EB-FEAC8A5D2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</p:spTree>
    <p:extLst>
      <p:ext uri="{BB962C8B-B14F-4D97-AF65-F5344CB8AC3E}">
        <p14:creationId xmlns:p14="http://schemas.microsoft.com/office/powerpoint/2010/main" val="12403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75F0FEA-7748-988B-B241-7A7BF079CFEC}"/>
              </a:ext>
            </a:extLst>
          </p:cNvPr>
          <p:cNvSpPr/>
          <p:nvPr/>
        </p:nvSpPr>
        <p:spPr bwMode="auto">
          <a:xfrm>
            <a:off x="5471" y="2248646"/>
            <a:ext cx="12192000" cy="1036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/>
              <a:t>Introduction</a:t>
            </a:r>
            <a:r>
              <a:rPr lang="en-US" dirty="0"/>
              <a:t> </a:t>
            </a:r>
          </a:p>
          <a:p>
            <a:pPr lvl="1"/>
            <a:r>
              <a:rPr lang="en-US" altLang="zh-CN" dirty="0"/>
              <a:t>Motivation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Goals</a:t>
            </a:r>
            <a:r>
              <a:rPr lang="zh-CN" altLang="en-US" dirty="0"/>
              <a:t> </a:t>
            </a:r>
            <a:r>
              <a:rPr lang="en-US" altLang="zh-CN" dirty="0"/>
              <a:t>(Recap)</a:t>
            </a:r>
          </a:p>
          <a:p>
            <a:pPr lvl="1"/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Research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Questions</a:t>
            </a:r>
            <a:endParaRPr lang="en-US" altLang="zh-CN" dirty="0"/>
          </a:p>
          <a:p>
            <a:pPr marL="98425" lvl="1" indent="0">
              <a:buNone/>
            </a:pPr>
            <a:endParaRPr lang="en-US" sz="1500" dirty="0"/>
          </a:p>
          <a:p>
            <a:pPr marL="0" indent="-258762"/>
            <a:r>
              <a:rPr lang="en-US" dirty="0"/>
              <a:t>Research Approach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dirty="0"/>
              <a:t>Dat</a:t>
            </a:r>
            <a:r>
              <a:rPr lang="en-US" altLang="zh-CN" dirty="0"/>
              <a:t>aset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/>
              <a:t>Methodology</a:t>
            </a:r>
          </a:p>
          <a:p>
            <a:endParaRPr lang="en-US" altLang="zh-CN" sz="1500" dirty="0"/>
          </a:p>
          <a:p>
            <a:r>
              <a:rPr lang="en-US" altLang="zh-CN" dirty="0"/>
              <a:t>Findings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Extraction Results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Generation Results</a:t>
            </a:r>
            <a:endParaRPr lang="en-US" altLang="zh-CN" dirty="0"/>
          </a:p>
          <a:p>
            <a:endParaRPr lang="en-US" altLang="zh-CN" sz="1500" dirty="0"/>
          </a:p>
          <a:p>
            <a:r>
              <a:rPr lang="en-US" altLang="zh-CN" dirty="0"/>
              <a:t>Discussions</a:t>
            </a:r>
            <a:r>
              <a:rPr lang="zh-CN" altLang="en-US" dirty="0"/>
              <a:t> </a:t>
            </a:r>
            <a:endParaRPr lang="en-GB" altLang="zh-CN" dirty="0"/>
          </a:p>
          <a:p>
            <a:pPr lvl="1">
              <a:buClr>
                <a:srgbClr val="002143"/>
              </a:buClr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Contributions</a:t>
            </a:r>
          </a:p>
          <a:p>
            <a:pPr marL="358775" marR="0" lvl="1" indent="-260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Challenges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Arial"/>
              </a:rPr>
              <a:t>and</a:t>
            </a:r>
            <a:r>
              <a:rPr lang="zh-CN" altLang="en-US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Future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 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 Unicode MS" pitchFamily="34" charset="-128"/>
              </a:rPr>
              <a:t>Work</a:t>
            </a:r>
          </a:p>
          <a:p>
            <a:pPr marL="98425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143"/>
              </a:buClr>
              <a:buSzTx/>
              <a:buNone/>
              <a:tabLst/>
              <a:defRPr/>
            </a:pP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  <a:p>
            <a:pPr marL="0" indent="0">
              <a:buClr>
                <a:srgbClr val="002143"/>
              </a:buClr>
              <a:defRPr/>
            </a:pPr>
            <a:r>
              <a:rPr lang="en-US" altLang="zh-CN" dirty="0">
                <a:solidFill>
                  <a:srgbClr val="000000"/>
                </a:solidFill>
                <a:latin typeface="Arial"/>
              </a:rPr>
              <a:t>Conclusion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2908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000" dirty="0"/>
              <a:t>Dataset (Recap)</a:t>
            </a:r>
            <a:endParaRPr lang="en-US" sz="3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8" name="Graphic 7" descr="Database with solid fill">
            <a:extLst>
              <a:ext uri="{FF2B5EF4-FFF2-40B4-BE49-F238E27FC236}">
                <a16:creationId xmlns:a16="http://schemas.microsoft.com/office/drawing/2014/main" id="{B0574325-AAC2-BAC3-37BD-2659DACAC4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408" y="2132856"/>
            <a:ext cx="4489371" cy="32704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2676E5-B833-948C-91E5-38D4F8681080}"/>
              </a:ext>
            </a:extLst>
          </p:cNvPr>
          <p:cNvSpPr txBox="1"/>
          <p:nvPr/>
        </p:nvSpPr>
        <p:spPr>
          <a:xfrm flipH="1">
            <a:off x="1094331" y="5400000"/>
            <a:ext cx="383552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Arial" pitchFamily="34" charset="0"/>
              </a:rPr>
              <a:t>Dataset to extract keywords from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  <a:latin typeface="Arial" pitchFamily="34" charset="0"/>
              </a:rPr>
              <a:t>(~3</a:t>
            </a:r>
            <a:r>
              <a:rPr lang="zh-CN" altLang="en-US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Arial" pitchFamily="34" charset="0"/>
              </a:rPr>
              <a:t>million</a:t>
            </a:r>
            <a:r>
              <a:rPr lang="zh-CN" altLang="en-US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Arial" pitchFamily="34" charset="0"/>
              </a:rPr>
              <a:t>entries)</a:t>
            </a:r>
            <a:endParaRPr lang="en-DE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3C6381-4A19-386A-271B-0A39AE1D9290}"/>
              </a:ext>
            </a:extLst>
          </p:cNvPr>
          <p:cNvGrpSpPr/>
          <p:nvPr/>
        </p:nvGrpSpPr>
        <p:grpSpPr>
          <a:xfrm>
            <a:off x="7375149" y="2116688"/>
            <a:ext cx="3168352" cy="3168352"/>
            <a:chOff x="6117672" y="1484784"/>
            <a:chExt cx="3265512" cy="3265512"/>
          </a:xfrm>
        </p:grpSpPr>
        <p:pic>
          <p:nvPicPr>
            <p:cNvPr id="14" name="Graphic 13" descr="Paper with solid fill">
              <a:extLst>
                <a:ext uri="{FF2B5EF4-FFF2-40B4-BE49-F238E27FC236}">
                  <a16:creationId xmlns:a16="http://schemas.microsoft.com/office/drawing/2014/main" id="{CD754FFE-5E70-8C67-4CCE-2219746F44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117672" y="1484784"/>
              <a:ext cx="3265512" cy="326551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7FA941-2791-185C-10D3-703CB3846CB0}"/>
                </a:ext>
              </a:extLst>
            </p:cNvPr>
            <p:cNvSpPr txBox="1"/>
            <p:nvPr/>
          </p:nvSpPr>
          <p:spPr>
            <a:xfrm>
              <a:off x="7076205" y="2949959"/>
              <a:ext cx="1348446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A0B7E3"/>
                  </a:solidFill>
                  <a:latin typeface="Arial" pitchFamily="34" charset="0"/>
                </a:rPr>
                <a:t>WZ2008</a:t>
              </a:r>
              <a:endParaRPr lang="en-DE" sz="2400" dirty="0">
                <a:solidFill>
                  <a:srgbClr val="A0B7E3"/>
                </a:solidFill>
                <a:latin typeface="Arial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097A8BE-0C1E-E890-C691-2A075F438B72}"/>
              </a:ext>
            </a:extLst>
          </p:cNvPr>
          <p:cNvSpPr txBox="1"/>
          <p:nvPr/>
        </p:nvSpPr>
        <p:spPr>
          <a:xfrm>
            <a:off x="1065664" y="1459062"/>
            <a:ext cx="430456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dirty="0">
                <a:solidFill>
                  <a:schemeClr val="accent6"/>
                </a:solidFill>
                <a:latin typeface="Arial" pitchFamily="34" charset="0"/>
              </a:rPr>
              <a:t>Business Registry of Business Purposes </a:t>
            </a:r>
          </a:p>
          <a:p>
            <a:pPr algn="ctr"/>
            <a:r>
              <a:rPr lang="en-DE" dirty="0">
                <a:solidFill>
                  <a:schemeClr val="accent6"/>
                </a:solidFill>
                <a:latin typeface="Arial" pitchFamily="34" charset="0"/>
              </a:rPr>
              <a:t>(Handelsregister)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DB3AE2-0524-83BA-2C5E-F272F8F7CFC6}"/>
              </a:ext>
            </a:extLst>
          </p:cNvPr>
          <p:cNvSpPr txBox="1"/>
          <p:nvPr/>
        </p:nvSpPr>
        <p:spPr>
          <a:xfrm>
            <a:off x="6559435" y="1459062"/>
            <a:ext cx="456690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dirty="0">
                <a:solidFill>
                  <a:srgbClr val="A0B7E3"/>
                </a:solidFill>
                <a:latin typeface="Arial" pitchFamily="34" charset="0"/>
              </a:rPr>
              <a:t>Classification of Business Sectors</a:t>
            </a:r>
          </a:p>
          <a:p>
            <a:pPr algn="ctr"/>
            <a:r>
              <a:rPr lang="en-DE" dirty="0">
                <a:solidFill>
                  <a:srgbClr val="A0B7E3"/>
                </a:solidFill>
                <a:latin typeface="Arial" pitchFamily="34" charset="0"/>
              </a:rPr>
              <a:t>(Klassifikation der </a:t>
            </a:r>
            <a:r>
              <a:rPr lang="en-DE" b="1" dirty="0">
                <a:solidFill>
                  <a:srgbClr val="A0B7E3"/>
                </a:solidFill>
                <a:latin typeface="Arial" pitchFamily="34" charset="0"/>
              </a:rPr>
              <a:t>W</a:t>
            </a:r>
            <a:r>
              <a:rPr lang="en-DE" dirty="0">
                <a:solidFill>
                  <a:srgbClr val="A0B7E3"/>
                </a:solidFill>
                <a:latin typeface="Arial" pitchFamily="34" charset="0"/>
              </a:rPr>
              <a:t>irtschafts</a:t>
            </a:r>
            <a:r>
              <a:rPr lang="en-DE" b="1" dirty="0">
                <a:solidFill>
                  <a:srgbClr val="A0B7E3"/>
                </a:solidFill>
                <a:latin typeface="Arial" pitchFamily="34" charset="0"/>
              </a:rPr>
              <a:t>z</a:t>
            </a:r>
            <a:r>
              <a:rPr lang="en-DE" dirty="0">
                <a:solidFill>
                  <a:srgbClr val="A0B7E3"/>
                </a:solidFill>
                <a:latin typeface="Arial" pitchFamily="34" charset="0"/>
              </a:rPr>
              <a:t>weige 2008)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582B14-35FA-5B66-80D8-7CF6F1112C47}"/>
              </a:ext>
            </a:extLst>
          </p:cNvPr>
          <p:cNvSpPr txBox="1"/>
          <p:nvPr/>
        </p:nvSpPr>
        <p:spPr>
          <a:xfrm flipH="1">
            <a:off x="7150626" y="5338206"/>
            <a:ext cx="361739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Arial" pitchFamily="34" charset="0"/>
              </a:rPr>
              <a:t>Definitions, explanation and seed keywords of the 21 classes</a:t>
            </a:r>
            <a:endParaRPr lang="en-DE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5A920D8-244E-BD7B-B8B2-D1FC980AFC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1523" y="2623428"/>
            <a:ext cx="3848100" cy="2286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54AB8DB-75F4-B8AB-B50F-882FBCED5D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6598" y="2621628"/>
            <a:ext cx="4241800" cy="21971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3C323A9-9E67-CE0C-F58C-95B1C9810460}"/>
              </a:ext>
            </a:extLst>
          </p:cNvPr>
          <p:cNvSpPr/>
          <p:nvPr/>
        </p:nvSpPr>
        <p:spPr bwMode="auto">
          <a:xfrm>
            <a:off x="6993300" y="3402182"/>
            <a:ext cx="754069" cy="164755"/>
          </a:xfrm>
          <a:prstGeom prst="ellipse">
            <a:avLst/>
          </a:prstGeom>
          <a:noFill/>
          <a:ln w="127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87DA0E5-942D-AC2E-5669-BFC4F2E7EFFC}"/>
              </a:ext>
            </a:extLst>
          </p:cNvPr>
          <p:cNvSpPr/>
          <p:nvPr/>
        </p:nvSpPr>
        <p:spPr bwMode="auto">
          <a:xfrm>
            <a:off x="7586407" y="2649592"/>
            <a:ext cx="849163" cy="200952"/>
          </a:xfrm>
          <a:prstGeom prst="ellipse">
            <a:avLst/>
          </a:prstGeom>
          <a:noFill/>
          <a:ln w="127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9FC0B48-B774-6FF3-17BD-CCBA8B03F9CC}"/>
              </a:ext>
            </a:extLst>
          </p:cNvPr>
          <p:cNvSpPr/>
          <p:nvPr/>
        </p:nvSpPr>
        <p:spPr bwMode="auto">
          <a:xfrm>
            <a:off x="8457331" y="2654200"/>
            <a:ext cx="518989" cy="164755"/>
          </a:xfrm>
          <a:prstGeom prst="ellipse">
            <a:avLst/>
          </a:prstGeom>
          <a:noFill/>
          <a:ln w="127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DE791F9-ED44-4BDE-C8B5-487F34218767}"/>
              </a:ext>
            </a:extLst>
          </p:cNvPr>
          <p:cNvSpPr/>
          <p:nvPr/>
        </p:nvSpPr>
        <p:spPr bwMode="auto">
          <a:xfrm>
            <a:off x="7728613" y="3409340"/>
            <a:ext cx="239596" cy="164755"/>
          </a:xfrm>
          <a:prstGeom prst="ellipse">
            <a:avLst/>
          </a:prstGeom>
          <a:noFill/>
          <a:ln w="127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391BFF31-6812-3960-4D79-55C98991AC2D}"/>
              </a:ext>
            </a:extLst>
          </p:cNvPr>
          <p:cNvSpPr/>
          <p:nvPr/>
        </p:nvSpPr>
        <p:spPr bwMode="auto">
          <a:xfrm rot="10800000">
            <a:off x="5041158" y="3566743"/>
            <a:ext cx="1615189" cy="438321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C79FAC-1A22-C192-AE5A-FCE7336F32BC}"/>
              </a:ext>
            </a:extLst>
          </p:cNvPr>
          <p:cNvSpPr txBox="1"/>
          <p:nvPr/>
        </p:nvSpPr>
        <p:spPr>
          <a:xfrm>
            <a:off x="5001384" y="3201939"/>
            <a:ext cx="1718799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DE" sz="1200" dirty="0">
                <a:latin typeface="Arial" pitchFamily="34" charset="0"/>
              </a:rPr>
              <a:t>keyword extraction with help of WZ2008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F6AB09-6780-F230-3C45-1BF2BCCB8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</p:spTree>
    <p:extLst>
      <p:ext uri="{BB962C8B-B14F-4D97-AF65-F5344CB8AC3E}">
        <p14:creationId xmlns:p14="http://schemas.microsoft.com/office/powerpoint/2010/main" val="252558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DEDA5E-EE0E-1EA6-CFA9-16D78796AB63}"/>
              </a:ext>
            </a:extLst>
          </p:cNvPr>
          <p:cNvSpPr txBox="1"/>
          <p:nvPr/>
        </p:nvSpPr>
        <p:spPr>
          <a:xfrm>
            <a:off x="1127448" y="2827535"/>
            <a:ext cx="2685351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DE" sz="3000" b="1" dirty="0">
                <a:latin typeface="Arial" pitchFamily="34" charset="0"/>
              </a:rPr>
              <a:t>EXTRACTION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4E9484-F5F0-AC15-FAA9-EA158917E77E}"/>
              </a:ext>
            </a:extLst>
          </p:cNvPr>
          <p:cNvSpPr txBox="1"/>
          <p:nvPr/>
        </p:nvSpPr>
        <p:spPr>
          <a:xfrm>
            <a:off x="6816080" y="2827535"/>
            <a:ext cx="272093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DE" sz="3000" b="1" dirty="0">
                <a:latin typeface="Arial" pitchFamily="34" charset="0"/>
              </a:rPr>
              <a:t>GENERATIO</a:t>
            </a:r>
            <a:r>
              <a:rPr lang="en-US" altLang="zh-CN" sz="3000" b="1" dirty="0">
                <a:latin typeface="Arial" pitchFamily="34" charset="0"/>
              </a:rPr>
              <a:t>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55D179-3E89-BDC4-41F8-A33674B0588A}"/>
              </a:ext>
            </a:extLst>
          </p:cNvPr>
          <p:cNvSpPr txBox="1"/>
          <p:nvPr/>
        </p:nvSpPr>
        <p:spPr>
          <a:xfrm>
            <a:off x="4976002" y="3729226"/>
            <a:ext cx="2268714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" pitchFamily="34" charset="0"/>
              </a:rPr>
              <a:t>Lexical Substitution</a:t>
            </a:r>
            <a:endParaRPr lang="en-US" altLang="zh-CN" sz="2000" b="1" dirty="0">
              <a:latin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F89BA8-424A-8A38-408C-534AFE9C20A4}"/>
              </a:ext>
            </a:extLst>
          </p:cNvPr>
          <p:cNvSpPr txBox="1"/>
          <p:nvPr/>
        </p:nvSpPr>
        <p:spPr>
          <a:xfrm>
            <a:off x="7042192" y="3729226"/>
            <a:ext cx="2268714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" pitchFamily="34" charset="0"/>
              </a:rPr>
              <a:t>Synonym Generation</a:t>
            </a:r>
            <a:endParaRPr lang="en-US" altLang="zh-CN" sz="2000" b="1" dirty="0">
              <a:latin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529391-0E7E-F505-25CE-BAE4E6FA86DC}"/>
              </a:ext>
            </a:extLst>
          </p:cNvPr>
          <p:cNvSpPr txBox="1"/>
          <p:nvPr/>
        </p:nvSpPr>
        <p:spPr>
          <a:xfrm>
            <a:off x="9124271" y="3729226"/>
            <a:ext cx="2268714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" pitchFamily="34" charset="0"/>
              </a:rPr>
              <a:t>Word Form Generation</a:t>
            </a:r>
            <a:endParaRPr lang="en-US" altLang="zh-CN" sz="2000" b="1" dirty="0">
              <a:latin typeface="Arial" pitchFamily="34" charset="0"/>
            </a:endParaRPr>
          </a:p>
        </p:txBody>
      </p:sp>
      <p:sp>
        <p:nvSpPr>
          <p:cNvPr id="26" name="Left Bracket 25">
            <a:extLst>
              <a:ext uri="{FF2B5EF4-FFF2-40B4-BE49-F238E27FC236}">
                <a16:creationId xmlns:a16="http://schemas.microsoft.com/office/drawing/2014/main" id="{9E0E456C-9C9B-AEBF-A3A2-5C63A06B2330}"/>
              </a:ext>
            </a:extLst>
          </p:cNvPr>
          <p:cNvSpPr/>
          <p:nvPr/>
        </p:nvSpPr>
        <p:spPr bwMode="auto">
          <a:xfrm rot="16200000" flipH="1">
            <a:off x="8093002" y="705163"/>
            <a:ext cx="172375" cy="5770725"/>
          </a:xfrm>
          <a:prstGeom prst="leftBracket">
            <a:avLst/>
          </a:prstGeom>
          <a:ln w="38100">
            <a:solidFill>
              <a:schemeClr val="tx1">
                <a:alpha val="91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F70865DE-DB38-99EB-C2BF-973EA7B6C96A}"/>
              </a:ext>
            </a:extLst>
          </p:cNvPr>
          <p:cNvSpPr/>
          <p:nvPr/>
        </p:nvSpPr>
        <p:spPr bwMode="auto">
          <a:xfrm>
            <a:off x="4896252" y="2810405"/>
            <a:ext cx="911715" cy="58825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74292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 - Extraction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43A1E42-0EBE-B867-375D-5BDD2C6F127D}"/>
              </a:ext>
            </a:extLst>
          </p:cNvPr>
          <p:cNvSpPr/>
          <p:nvPr/>
        </p:nvSpPr>
        <p:spPr bwMode="auto">
          <a:xfrm>
            <a:off x="191344" y="3215110"/>
            <a:ext cx="1010569" cy="936104"/>
          </a:xfrm>
          <a:prstGeom prst="can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10,000 business entries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1E6F0-9E1F-00BC-B7DF-69AC001DC726}"/>
              </a:ext>
            </a:extLst>
          </p:cNvPr>
          <p:cNvSpPr/>
          <p:nvPr/>
        </p:nvSpPr>
        <p:spPr bwMode="auto">
          <a:xfrm>
            <a:off x="2513070" y="3323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653F4-D7BF-735E-A189-6E918311D1C9}"/>
              </a:ext>
            </a:extLst>
          </p:cNvPr>
          <p:cNvSpPr/>
          <p:nvPr/>
        </p:nvSpPr>
        <p:spPr bwMode="auto">
          <a:xfrm>
            <a:off x="2513069" y="4089975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Extracted Keywords (discarded)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41FE8C-7D3E-124A-F42B-8FA04423D4B3}"/>
              </a:ext>
            </a:extLst>
          </p:cNvPr>
          <p:cNvCxnSpPr>
            <a:cxnSpLocks/>
            <a:stCxn id="2" idx="4"/>
            <a:endCxn id="5" idx="1"/>
          </p:cNvCxnSpPr>
          <p:nvPr/>
        </p:nvCxnSpPr>
        <p:spPr bwMode="auto">
          <a:xfrm>
            <a:off x="1201913" y="3683162"/>
            <a:ext cx="131115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62020-29CF-EB08-9C0D-5DE43FAB9AFF}"/>
              </a:ext>
            </a:extLst>
          </p:cNvPr>
          <p:cNvSpPr/>
          <p:nvPr/>
        </p:nvSpPr>
        <p:spPr bwMode="auto">
          <a:xfrm>
            <a:off x="1398702" y="2822426"/>
            <a:ext cx="880874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DFD06-CF7F-DFE5-2518-C54C573C8BA8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>
            <a:off x="1839139" y="3191758"/>
            <a:ext cx="0" cy="37286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矩形 103">
            <a:extLst>
              <a:ext uri="{FF2B5EF4-FFF2-40B4-BE49-F238E27FC236}">
                <a16:creationId xmlns:a16="http://schemas.microsoft.com/office/drawing/2014/main" id="{F4534190-15A9-E2DA-99A9-C5C5A48D04FC}"/>
              </a:ext>
            </a:extLst>
          </p:cNvPr>
          <p:cNvSpPr/>
          <p:nvPr/>
        </p:nvSpPr>
        <p:spPr>
          <a:xfrm>
            <a:off x="1285458" y="3778042"/>
            <a:ext cx="114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latin typeface="+mj-lt"/>
              </a:rPr>
              <a:t>Guided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iterative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extraction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004880-1D96-D317-AF36-83D6F59FB04D}"/>
              </a:ext>
            </a:extLst>
          </p:cNvPr>
          <p:cNvSpPr txBox="1"/>
          <p:nvPr/>
        </p:nvSpPr>
        <p:spPr>
          <a:xfrm>
            <a:off x="2217452" y="4969331"/>
            <a:ext cx="1601793" cy="90794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90-100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42987758-1149-151B-85AE-F15ACD204F57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6"/>
            <a:ext cx="10586099" cy="7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Methodology and Filtering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Class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1543C2-5134-0E3F-5534-2AF5E90BCB6D}"/>
              </a:ext>
            </a:extLst>
          </p:cNvPr>
          <p:cNvSpPr txBox="1"/>
          <p:nvPr/>
        </p:nvSpPr>
        <p:spPr>
          <a:xfrm>
            <a:off x="6525235" y="5780509"/>
            <a:ext cx="277511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</a:rPr>
              <a:t>→</a:t>
            </a:r>
            <a:r>
              <a:rPr lang="en-DE" b="1" dirty="0">
                <a:latin typeface="Arial" pitchFamily="34" charset="0"/>
              </a:rPr>
              <a:t> 5 iterations per class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B0C1300-9A80-AF53-E739-9D7F17A7EF5B}"/>
              </a:ext>
            </a:extLst>
          </p:cNvPr>
          <p:cNvGrpSpPr/>
          <p:nvPr/>
        </p:nvGrpSpPr>
        <p:grpSpPr>
          <a:xfrm>
            <a:off x="5015892" y="1093605"/>
            <a:ext cx="5984120" cy="5215715"/>
            <a:chOff x="5015892" y="1093605"/>
            <a:chExt cx="5984120" cy="5215715"/>
          </a:xfrm>
        </p:grpSpPr>
        <p:pic>
          <p:nvPicPr>
            <p:cNvPr id="15" name="Picture 6">
              <a:extLst>
                <a:ext uri="{FF2B5EF4-FFF2-40B4-BE49-F238E27FC236}">
                  <a16:creationId xmlns:a16="http://schemas.microsoft.com/office/drawing/2014/main" id="{15C918E3-A42D-8B07-6220-D4DDE46C56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993" y="1182872"/>
              <a:ext cx="5491759" cy="4581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ounded Rectangular Callout 18">
              <a:extLst>
                <a:ext uri="{FF2B5EF4-FFF2-40B4-BE49-F238E27FC236}">
                  <a16:creationId xmlns:a16="http://schemas.microsoft.com/office/drawing/2014/main" id="{24435324-3002-FDC0-05D3-8353BD9612B4}"/>
                </a:ext>
              </a:extLst>
            </p:cNvPr>
            <p:cNvSpPr/>
            <p:nvPr/>
          </p:nvSpPr>
          <p:spPr bwMode="auto">
            <a:xfrm>
              <a:off x="5015892" y="1093605"/>
              <a:ext cx="5984120" cy="5215715"/>
            </a:xfrm>
            <a:prstGeom prst="wedgeRoundRectCallout">
              <a:avLst>
                <a:gd name="adj1" fmla="val -95451"/>
                <a:gd name="adj2" fmla="val 7176"/>
                <a:gd name="adj3" fmla="val 16667"/>
              </a:avLst>
            </a:prstGeom>
            <a:noFill/>
            <a:ln w="25400"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625525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55B38-A346-651A-9B4D-7B612C2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F7E8-1B26-382F-D95D-6A678DE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D4177BF-2A83-3772-0177-5411BAE6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GB" sz="3000" dirty="0"/>
              <a:t>Workflow Overview - Generation</a:t>
            </a:r>
            <a:endParaRPr lang="en-US" sz="300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63D106-1AA6-887C-C576-400177D0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231002 | </a:t>
            </a:r>
            <a:r>
              <a:rPr lang="en-US" dirty="0" err="1"/>
              <a:t>Weixin</a:t>
            </a:r>
            <a:r>
              <a:rPr lang="en-US" dirty="0"/>
              <a:t> Yan | Leveraging Domain Knowledge for Class-Specific Keyword Extraction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43A1E42-0EBE-B867-375D-5BDD2C6F127D}"/>
              </a:ext>
            </a:extLst>
          </p:cNvPr>
          <p:cNvSpPr/>
          <p:nvPr/>
        </p:nvSpPr>
        <p:spPr bwMode="auto">
          <a:xfrm>
            <a:off x="191344" y="3215110"/>
            <a:ext cx="1010569" cy="936104"/>
          </a:xfrm>
          <a:prstGeom prst="can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10,000 business entries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1E6F0-9E1F-00BC-B7DF-69AC001DC726}"/>
              </a:ext>
            </a:extLst>
          </p:cNvPr>
          <p:cNvSpPr/>
          <p:nvPr/>
        </p:nvSpPr>
        <p:spPr bwMode="auto">
          <a:xfrm>
            <a:off x="2513070" y="3323122"/>
            <a:ext cx="1010560" cy="720080"/>
          </a:xfrm>
          <a:prstGeom prst="rect">
            <a:avLst/>
          </a:prstGeom>
          <a:solidFill>
            <a:srgbClr val="F9BAA7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Extracted Keywords (filtered)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653F4-D7BF-735E-A189-6E918311D1C9}"/>
              </a:ext>
            </a:extLst>
          </p:cNvPr>
          <p:cNvSpPr/>
          <p:nvPr/>
        </p:nvSpPr>
        <p:spPr bwMode="auto">
          <a:xfrm>
            <a:off x="2513069" y="4089975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Extracted Keywords (discarded)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41FE8C-7D3E-124A-F42B-8FA04423D4B3}"/>
              </a:ext>
            </a:extLst>
          </p:cNvPr>
          <p:cNvCxnSpPr>
            <a:cxnSpLocks/>
            <a:stCxn id="2" idx="4"/>
            <a:endCxn id="5" idx="1"/>
          </p:cNvCxnSpPr>
          <p:nvPr/>
        </p:nvCxnSpPr>
        <p:spPr bwMode="auto">
          <a:xfrm>
            <a:off x="1201913" y="3683162"/>
            <a:ext cx="131115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62020-29CF-EB08-9C0D-5DE43FAB9AFF}"/>
              </a:ext>
            </a:extLst>
          </p:cNvPr>
          <p:cNvSpPr/>
          <p:nvPr/>
        </p:nvSpPr>
        <p:spPr bwMode="auto">
          <a:xfrm>
            <a:off x="1398702" y="2822426"/>
            <a:ext cx="880874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DFD06-CF7F-DFE5-2518-C54C573C8BA8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>
            <a:off x="1839139" y="3191758"/>
            <a:ext cx="0" cy="372864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矩形 103">
            <a:extLst>
              <a:ext uri="{FF2B5EF4-FFF2-40B4-BE49-F238E27FC236}">
                <a16:creationId xmlns:a16="http://schemas.microsoft.com/office/drawing/2014/main" id="{F4534190-15A9-E2DA-99A9-C5C5A48D04FC}"/>
              </a:ext>
            </a:extLst>
          </p:cNvPr>
          <p:cNvSpPr/>
          <p:nvPr/>
        </p:nvSpPr>
        <p:spPr>
          <a:xfrm>
            <a:off x="1285458" y="3778042"/>
            <a:ext cx="114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latin typeface="+mj-lt"/>
              </a:rPr>
              <a:t>Guided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iterative</a:t>
            </a:r>
            <a:r>
              <a:rPr lang="zh-CN" altLang="en-US" sz="1200" b="1" dirty="0">
                <a:latin typeface="+mj-lt"/>
              </a:rPr>
              <a:t> </a:t>
            </a:r>
            <a:r>
              <a:rPr lang="en-US" altLang="zh-CN" sz="1200" b="1" dirty="0">
                <a:latin typeface="+mj-lt"/>
              </a:rPr>
              <a:t>extraction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625842-BEF3-4890-49F7-E169804679AB}"/>
              </a:ext>
            </a:extLst>
          </p:cNvPr>
          <p:cNvSpPr/>
          <p:nvPr/>
        </p:nvSpPr>
        <p:spPr bwMode="auto">
          <a:xfrm>
            <a:off x="2513069" y="2857514"/>
            <a:ext cx="1010560" cy="369332"/>
          </a:xfrm>
          <a:prstGeom prst="rect">
            <a:avLst/>
          </a:prstGeom>
          <a:noFill/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Seed Keywords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D92DAD9C-16CE-8206-8EAD-F15A25C2EB6B}"/>
              </a:ext>
            </a:extLst>
          </p:cNvPr>
          <p:cNvSpPr/>
          <p:nvPr/>
        </p:nvSpPr>
        <p:spPr bwMode="auto">
          <a:xfrm>
            <a:off x="3595183" y="2882162"/>
            <a:ext cx="180000" cy="1152000"/>
          </a:xfrm>
          <a:prstGeom prst="rightBrace">
            <a:avLst/>
          </a:prstGeom>
          <a:ln w="25400">
            <a:solidFill>
              <a:schemeClr val="dk1">
                <a:shade val="95000"/>
                <a:satMod val="150000"/>
                <a:alpha val="87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0DD449-265F-974F-CB5D-5130E38F7D85}"/>
              </a:ext>
            </a:extLst>
          </p:cNvPr>
          <p:cNvSpPr/>
          <p:nvPr/>
        </p:nvSpPr>
        <p:spPr bwMode="auto">
          <a:xfrm>
            <a:off x="5238400" y="3098122"/>
            <a:ext cx="1010560" cy="720080"/>
          </a:xfrm>
          <a:prstGeom prst="rect">
            <a:avLst/>
          </a:prstGeom>
          <a:solidFill>
            <a:srgbClr val="E0EDFF"/>
          </a:solidFill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tx1"/>
                </a:solidFill>
                <a:cs typeface="Arial" pitchFamily="34" charset="0"/>
              </a:rPr>
              <a:t>Lexical Substitutes (filtered)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E890A7-496A-3826-E356-994CD43E9078}"/>
              </a:ext>
            </a:extLst>
          </p:cNvPr>
          <p:cNvSpPr/>
          <p:nvPr/>
        </p:nvSpPr>
        <p:spPr bwMode="auto">
          <a:xfrm>
            <a:off x="5238400" y="2340374"/>
            <a:ext cx="1010560" cy="720080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Lexical Substitutes (discarded)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54E9D7E-68CB-3B28-7FD1-880D7B828695}"/>
              </a:ext>
            </a:extLst>
          </p:cNvPr>
          <p:cNvCxnSpPr>
            <a:cxnSpLocks/>
            <a:stCxn id="24" idx="1"/>
            <a:endCxn id="28" idx="1"/>
          </p:cNvCxnSpPr>
          <p:nvPr/>
        </p:nvCxnSpPr>
        <p:spPr bwMode="auto">
          <a:xfrm>
            <a:off x="3775183" y="3458162"/>
            <a:ext cx="1463217" cy="0"/>
          </a:xfrm>
          <a:prstGeom prst="straightConnector1">
            <a:avLst/>
          </a:prstGeom>
          <a:ln w="25400">
            <a:solidFill>
              <a:schemeClr val="dk1">
                <a:shade val="95000"/>
                <a:satMod val="150000"/>
                <a:alpha val="8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103">
            <a:extLst>
              <a:ext uri="{FF2B5EF4-FFF2-40B4-BE49-F238E27FC236}">
                <a16:creationId xmlns:a16="http://schemas.microsoft.com/office/drawing/2014/main" id="{AFED1041-702E-302D-494F-C3ECAA579E45}"/>
              </a:ext>
            </a:extLst>
          </p:cNvPr>
          <p:cNvSpPr/>
          <p:nvPr/>
        </p:nvSpPr>
        <p:spPr>
          <a:xfrm>
            <a:off x="3785034" y="3600873"/>
            <a:ext cx="1374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Context: combinations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class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description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&amp;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seed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keywords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EFE07D-D6D2-103D-7AE3-30F01C885002}"/>
              </a:ext>
            </a:extLst>
          </p:cNvPr>
          <p:cNvSpPr txBox="1"/>
          <p:nvPr/>
        </p:nvSpPr>
        <p:spPr>
          <a:xfrm>
            <a:off x="3853043" y="2748799"/>
            <a:ext cx="1222138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</a:rPr>
              <a:t>Lexical substitution in context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5004880-1D96-D317-AF36-83D6F59FB04D}"/>
              </a:ext>
            </a:extLst>
          </p:cNvPr>
          <p:cNvSpPr txBox="1"/>
          <p:nvPr/>
        </p:nvSpPr>
        <p:spPr>
          <a:xfrm>
            <a:off x="2217452" y="4969331"/>
            <a:ext cx="1601793" cy="90794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zh-CN" altLang="en-US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90-100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720CCE-DBEE-3722-80D0-396E3D40A39A}"/>
              </a:ext>
            </a:extLst>
          </p:cNvPr>
          <p:cNvSpPr txBox="1"/>
          <p:nvPr/>
        </p:nvSpPr>
        <p:spPr>
          <a:xfrm>
            <a:off x="4963335" y="897007"/>
            <a:ext cx="1924753" cy="1379865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2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filtering stages:</a:t>
            </a:r>
            <a:endParaRPr lang="en-US" altLang="zh-CN" sz="12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Deduplication</a:t>
            </a: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Removal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of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GB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existing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keywords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endParaRPr lang="en-GB" altLang="zh-CN" sz="1200" dirty="0">
              <a:solidFill>
                <a:srgbClr val="8FA3B9"/>
              </a:solidFill>
              <a:latin typeface="Arial" panose="020B0604020202020204" pitchFamily="34" charset="0"/>
            </a:endParaRPr>
          </a:p>
          <a:p>
            <a:pPr marL="228600" indent="-228600">
              <a:spcAft>
                <a:spcPts val="400"/>
              </a:spcAft>
              <a:buFont typeface="+mj-lt"/>
              <a:buAutoNum type="arabicPeriod"/>
            </a:pP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Only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keep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the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top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25</a:t>
            </a:r>
            <a:r>
              <a:rPr lang="en-US" altLang="zh-CN" sz="1200" baseline="30000" dirty="0">
                <a:solidFill>
                  <a:srgbClr val="8FA3B9"/>
                </a:solidFill>
                <a:latin typeface="Arial" panose="020B0604020202020204" pitchFamily="34" charset="0"/>
              </a:rPr>
              <a:t>th</a:t>
            </a:r>
            <a:r>
              <a:rPr lang="zh-CN" altLang="en-US" sz="1200" dirty="0">
                <a:solidFill>
                  <a:srgbClr val="8FA3B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8FA3B9"/>
                </a:solidFill>
                <a:latin typeface="Arial" panose="020B0604020202020204" pitchFamily="34" charset="0"/>
              </a:rPr>
              <a:t>percentile</a:t>
            </a: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42987758-1149-151B-85AE-F15ACD204F57}"/>
              </a:ext>
            </a:extLst>
          </p:cNvPr>
          <p:cNvSpPr txBox="1">
            <a:spLocks/>
          </p:cNvSpPr>
          <p:nvPr/>
        </p:nvSpPr>
        <p:spPr bwMode="auto">
          <a:xfrm>
            <a:off x="334437" y="765176"/>
            <a:ext cx="10586099" cy="7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Methodology and Filtering</a:t>
            </a:r>
            <a:r>
              <a:rPr lang="en-US" altLang="zh-CN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Class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183DBC-791B-9016-7B03-7FBA2463AA6C}"/>
              </a:ext>
            </a:extLst>
          </p:cNvPr>
          <p:cNvSpPr txBox="1"/>
          <p:nvPr/>
        </p:nvSpPr>
        <p:spPr>
          <a:xfrm>
            <a:off x="6604230" y="2160925"/>
            <a:ext cx="5353305" cy="34265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b="1" u="sng" dirty="0">
                <a:latin typeface="Arial" pitchFamily="34" charset="0"/>
              </a:rPr>
              <a:t>Context</a:t>
            </a:r>
            <a:r>
              <a:rPr lang="zh-CN" altLang="en-US" b="1" u="sng" dirty="0">
                <a:latin typeface="Arial" pitchFamily="34" charset="0"/>
              </a:rPr>
              <a:t> </a:t>
            </a:r>
            <a:r>
              <a:rPr lang="en-US" altLang="zh-CN" b="1" u="sng" dirty="0">
                <a:latin typeface="Arial" pitchFamily="34" charset="0"/>
              </a:rPr>
              <a:t>combinations</a:t>
            </a:r>
            <a:r>
              <a:rPr lang="zh-CN" altLang="en-US" b="1" u="sng" dirty="0">
                <a:latin typeface="Arial" pitchFamily="34" charset="0"/>
              </a:rPr>
              <a:t> </a:t>
            </a:r>
            <a:r>
              <a:rPr lang="en-US" altLang="zh-CN" b="1" u="sng" dirty="0">
                <a:latin typeface="Arial" pitchFamily="34" charset="0"/>
              </a:rPr>
              <a:t>for lexical substitution</a:t>
            </a:r>
            <a:endParaRPr lang="en-US" altLang="zh-CN" dirty="0"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b="1" dirty="0">
                <a:latin typeface="Arial" pitchFamily="34" charset="0"/>
              </a:rPr>
              <a:t>Class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description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and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all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seed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keywords:</a:t>
            </a:r>
          </a:p>
          <a:p>
            <a:pPr lvl="1">
              <a:spcAft>
                <a:spcPts val="1000"/>
              </a:spcAft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class_description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].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Die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de-DE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Schlüsselwörter beinhalten: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seed_keywords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], 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target_word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]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b="1" dirty="0">
                <a:latin typeface="Arial" pitchFamily="34" charset="0"/>
              </a:rPr>
              <a:t>Class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description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and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no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seed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keywords</a:t>
            </a:r>
            <a:r>
              <a:rPr lang="en-US" altLang="zh-CN" dirty="0">
                <a:latin typeface="Arial" pitchFamily="34" charset="0"/>
              </a:rPr>
              <a:t>:</a:t>
            </a:r>
          </a:p>
          <a:p>
            <a:pPr lvl="1">
              <a:spcAft>
                <a:spcPts val="1000"/>
              </a:spcAft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class_description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]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.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Ein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de-DE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Schlüsselwört</a:t>
            </a:r>
            <a:r>
              <a:rPr lang="de-DE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ist: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target_word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]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b="1" dirty="0">
                <a:latin typeface="Arial" pitchFamily="34" charset="0"/>
              </a:rPr>
              <a:t>No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class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description</a:t>
            </a:r>
            <a:r>
              <a:rPr lang="en-US" altLang="zh-CN" dirty="0">
                <a:latin typeface="Arial" pitchFamily="34" charset="0"/>
              </a:rPr>
              <a:t>,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all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b="1" dirty="0">
                <a:latin typeface="Arial" pitchFamily="34" charset="0"/>
              </a:rPr>
              <a:t>seed</a:t>
            </a:r>
            <a:r>
              <a:rPr lang="zh-CN" altLang="en-US" b="1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keywords:</a:t>
            </a:r>
          </a:p>
          <a:p>
            <a:pPr lvl="1">
              <a:spcAft>
                <a:spcPts val="1000"/>
              </a:spcAft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class_name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].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  <a:cs typeface="Calibri" panose="020F0502020204030204" pitchFamily="34" charset="0"/>
              </a:rPr>
              <a:t>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Die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</a:t>
            </a:r>
            <a:r>
              <a:rPr lang="de-DE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Schlüsselwörter beinhalten: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seed_keywords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], [</a:t>
            </a:r>
            <a:r>
              <a:rPr lang="en-US" altLang="zh-CN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target_word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panose="02090604020004020304" pitchFamily="18" charset="77"/>
              </a:rPr>
              <a:t>]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3" name="Rounded Rectangular Callout 2">
            <a:extLst>
              <a:ext uri="{FF2B5EF4-FFF2-40B4-BE49-F238E27FC236}">
                <a16:creationId xmlns:a16="http://schemas.microsoft.com/office/drawing/2014/main" id="{C8BEE487-89D6-88CE-2676-A8DDFC697088}"/>
              </a:ext>
            </a:extLst>
          </p:cNvPr>
          <p:cNvSpPr/>
          <p:nvPr/>
        </p:nvSpPr>
        <p:spPr bwMode="auto">
          <a:xfrm>
            <a:off x="6412178" y="2060848"/>
            <a:ext cx="5588478" cy="3816424"/>
          </a:xfrm>
          <a:prstGeom prst="wedgeRoundRectCallout">
            <a:avLst>
              <a:gd name="adj1" fmla="val -72369"/>
              <a:gd name="adj2" fmla="val 5161"/>
              <a:gd name="adj3" fmla="val 16667"/>
            </a:avLst>
          </a:prstGeom>
          <a:noFill/>
          <a:ln w="12700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6116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8" grpId="0"/>
      <p:bldP spid="3" grpId="0" animBg="1"/>
    </p:bld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sebis 2013 2</Template>
  <TotalTime>40608</TotalTime>
  <Words>3038</Words>
  <Application>Microsoft Macintosh PowerPoint</Application>
  <PresentationFormat>Widescreen</PresentationFormat>
  <Paragraphs>656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.Apple Color Emoji UI</vt:lpstr>
      <vt:lpstr>Arial Unicode MS</vt:lpstr>
      <vt:lpstr>微软雅黑</vt:lpstr>
      <vt:lpstr>System Font Regular</vt:lpstr>
      <vt:lpstr>TUM Neue Helvetica 75 Bold</vt:lpstr>
      <vt:lpstr>American Typewriter</vt:lpstr>
      <vt:lpstr>Arial</vt:lpstr>
      <vt:lpstr>Cambria Math</vt:lpstr>
      <vt:lpstr>Courier</vt:lpstr>
      <vt:lpstr>Helvetica Neue</vt:lpstr>
      <vt:lpstr>Wingdings</vt:lpstr>
      <vt:lpstr>Slides sebis 2013 2</vt:lpstr>
      <vt:lpstr>Leveraging Domain Knowledge for Class-Specific Keyword Extraction</vt:lpstr>
      <vt:lpstr>Outline</vt:lpstr>
      <vt:lpstr>Motivation and Goals (Recap)</vt:lpstr>
      <vt:lpstr>Research Questions</vt:lpstr>
      <vt:lpstr>Outline</vt:lpstr>
      <vt:lpstr>Dataset (Recap)</vt:lpstr>
      <vt:lpstr>Workflow Overview</vt:lpstr>
      <vt:lpstr>Workflow Overview - Extraction</vt:lpstr>
      <vt:lpstr>Workflow Overview - Generation</vt:lpstr>
      <vt:lpstr>Workflow Overview - Generation</vt:lpstr>
      <vt:lpstr>Workflow Overview - Generation</vt:lpstr>
      <vt:lpstr>Workflow Overview - Generation</vt:lpstr>
      <vt:lpstr>Workflow Overview - Generation</vt:lpstr>
      <vt:lpstr>Workflow Overview</vt:lpstr>
      <vt:lpstr>Evaluation Methodology</vt:lpstr>
      <vt:lpstr>Evaluation Methodology</vt:lpstr>
      <vt:lpstr>Evaluation Methodology</vt:lpstr>
      <vt:lpstr>Evaluation Methodology</vt:lpstr>
      <vt:lpstr>Outline</vt:lpstr>
      <vt:lpstr>Extraction Results</vt:lpstr>
      <vt:lpstr>Extraction Challenges: Precision vs. Exhaustiveness</vt:lpstr>
      <vt:lpstr>Extraction Results: Expert Validation</vt:lpstr>
      <vt:lpstr>Generation Results – Lexical Substitution</vt:lpstr>
      <vt:lpstr>Generation Results – Synonym and Word Form Generation</vt:lpstr>
      <vt:lpstr>Statistical Overview of Pipeline Results</vt:lpstr>
      <vt:lpstr>Generation Reevaluated</vt:lpstr>
      <vt:lpstr>Outline</vt:lpstr>
      <vt:lpstr>Contributions of the Proposed Approach</vt:lpstr>
      <vt:lpstr>Challenges and Future Work</vt:lpstr>
      <vt:lpstr>Outline</vt:lpstr>
      <vt:lpstr>Conclusion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Weixin Yan</dc:creator>
  <dc:description>Copyright sebis</dc:description>
  <cp:lastModifiedBy>Weixin Yan</cp:lastModifiedBy>
  <cp:revision>824</cp:revision>
  <cp:lastPrinted>2023-09-21T12:10:54Z</cp:lastPrinted>
  <dcterms:created xsi:type="dcterms:W3CDTF">2023-03-01T10:31:34Z</dcterms:created>
  <dcterms:modified xsi:type="dcterms:W3CDTF">2023-10-02T17:12:27Z</dcterms:modified>
</cp:coreProperties>
</file>